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sldIdLst>
    <p:sldId id="256" r:id="rId2"/>
    <p:sldId id="277" r:id="rId3"/>
    <p:sldId id="258" r:id="rId4"/>
    <p:sldId id="278" r:id="rId5"/>
    <p:sldId id="260" r:id="rId6"/>
    <p:sldId id="262" r:id="rId7"/>
    <p:sldId id="263" r:id="rId8"/>
    <p:sldId id="261" r:id="rId9"/>
    <p:sldId id="266" r:id="rId10"/>
    <p:sldId id="265" r:id="rId11"/>
    <p:sldId id="276" r:id="rId12"/>
    <p:sldId id="279" r:id="rId13"/>
    <p:sldId id="267" r:id="rId14"/>
    <p:sldId id="268" r:id="rId15"/>
    <p:sldId id="269" r:id="rId16"/>
    <p:sldId id="270" r:id="rId17"/>
    <p:sldId id="272" r:id="rId18"/>
    <p:sldId id="271" r:id="rId19"/>
    <p:sldId id="273" r:id="rId20"/>
    <p:sldId id="274" r:id="rId21"/>
    <p:sldId id="275"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E1A65-51E2-4926-AF82-D7E1624A0316}" v="591" dt="2021-04-24T18:28:09.866"/>
    <p1510:client id="{46539C69-F79B-AD21-2F33-F4B8ECC7EFD6}" v="892" dt="2021-04-18T20:46:24.151"/>
    <p1510:client id="{5320DC51-45CD-42FF-BA8C-BBB7990CB6C2}" v="4" dt="2021-04-29T08:53:38.656"/>
    <p1510:client id="{6C937676-B32F-1271-C4C3-1EAAAE120ECB}" v="38" dt="2021-04-19T06:46:30.084"/>
    <p1510:client id="{8E614F22-B578-E247-DFDE-1A53325A4EC1}" v="1126" dt="2021-04-18T10:23:04.407"/>
    <p1510:client id="{D39653BE-633A-6C9B-3C26-EF5460D8D587}" v="1126" dt="2021-04-23T18:25:59.689"/>
    <p1510:client id="{D4772837-8E95-4C5B-B398-6365685DEEC9}" v="2653" dt="2021-04-17T15:12:18.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2" d="100"/>
          <a:sy n="72" d="100"/>
        </p:scale>
        <p:origin x="3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awikowska Wiktoria" userId="S::klawikowskawiktoria@lo1.lebork.pl::3acb2169-328b-441a-9f4b-d26a80c21dc3" providerId="AD" clId="Web-{5320DC51-45CD-42FF-BA8C-BBB7990CB6C2}"/>
    <pc:docChg chg="modSld">
      <pc:chgData name="Klawikowska Wiktoria" userId="S::klawikowskawiktoria@lo1.lebork.pl::3acb2169-328b-441a-9f4b-d26a80c21dc3" providerId="AD" clId="Web-{5320DC51-45CD-42FF-BA8C-BBB7990CB6C2}" dt="2021-04-29T08:53:38.656" v="1" actId="20577"/>
      <pc:docMkLst>
        <pc:docMk/>
      </pc:docMkLst>
      <pc:sldChg chg="modSp">
        <pc:chgData name="Klawikowska Wiktoria" userId="S::klawikowskawiktoria@lo1.lebork.pl::3acb2169-328b-441a-9f4b-d26a80c21dc3" providerId="AD" clId="Web-{5320DC51-45CD-42FF-BA8C-BBB7990CB6C2}" dt="2021-04-29T08:53:38.656" v="1" actId="20577"/>
        <pc:sldMkLst>
          <pc:docMk/>
          <pc:sldMk cId="3180455972" sldId="261"/>
        </pc:sldMkLst>
        <pc:spChg chg="mod">
          <ac:chgData name="Klawikowska Wiktoria" userId="S::klawikowskawiktoria@lo1.lebork.pl::3acb2169-328b-441a-9f4b-d26a80c21dc3" providerId="AD" clId="Web-{5320DC51-45CD-42FF-BA8C-BBB7990CB6C2}" dt="2021-04-29T08:53:38.656" v="1" actId="20577"/>
          <ac:spMkLst>
            <pc:docMk/>
            <pc:sldMk cId="3180455972" sldId="261"/>
            <ac:spMk id="2" creationId="{83B56383-9CD6-41B9-8E91-0E43D260F82F}"/>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a:pPr/>
              <a:t>4/29/2021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4539948"/>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4047668955"/>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945663"/>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8234104"/>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756878144"/>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529228"/>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213191"/>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a:pPr/>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045658"/>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a:pPr/>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6842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a:t>‹#›</a:t>
            </a:fld>
            <a:endParaRPr lang="en-US"/>
          </a:p>
        </p:txBody>
      </p:sp>
    </p:spTree>
    <p:extLst>
      <p:ext uri="{BB962C8B-B14F-4D97-AF65-F5344CB8AC3E}">
        <p14:creationId xmlns:p14="http://schemas.microsoft.com/office/powerpoint/2010/main" val="2719218203"/>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411569"/>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013227"/>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a:pPr/>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44140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a:pPr/>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412181"/>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912441923"/>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154945"/>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73177744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4/29/2021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a:p>
        </p:txBody>
      </p:sp>
    </p:spTree>
    <p:extLst>
      <p:ext uri="{BB962C8B-B14F-4D97-AF65-F5344CB8AC3E}">
        <p14:creationId xmlns:p14="http://schemas.microsoft.com/office/powerpoint/2010/main" val="2532595033"/>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95177EBB-CFE5-4956-BEF9-46051963B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5"/>
            <a:ext cx="12192000" cy="68562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0">
            <a:extLst>
              <a:ext uri="{FF2B5EF4-FFF2-40B4-BE49-F238E27FC236}">
                <a16:creationId xmlns:a16="http://schemas.microsoft.com/office/drawing/2014/main" id="{42B1246B-BFF7-432E-91F4-BD5976CDA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Picture 4">
            <a:extLst>
              <a:ext uri="{FF2B5EF4-FFF2-40B4-BE49-F238E27FC236}">
                <a16:creationId xmlns:a16="http://schemas.microsoft.com/office/drawing/2014/main" id="{1E7AA52C-5729-466E-A87E-1E02BA51CD51}"/>
              </a:ext>
            </a:extLst>
          </p:cNvPr>
          <p:cNvPicPr>
            <a:picLocks noChangeAspect="1"/>
          </p:cNvPicPr>
          <p:nvPr/>
        </p:nvPicPr>
        <p:blipFill rotWithShape="1">
          <a:blip r:embed="rId5">
            <a:alphaModFix amt="35000"/>
          </a:blip>
          <a:srcRect t="3939" r="1" b="1"/>
          <a:stretch/>
        </p:blipFill>
        <p:spPr>
          <a:xfrm>
            <a:off x="486138" y="486568"/>
            <a:ext cx="11227442" cy="5883295"/>
          </a:xfrm>
          <a:prstGeom prst="rect">
            <a:avLst/>
          </a:prstGeom>
        </p:spPr>
      </p:pic>
      <p:cxnSp>
        <p:nvCxnSpPr>
          <p:cNvPr id="33" name="Straight Connector 12">
            <a:extLst>
              <a:ext uri="{FF2B5EF4-FFF2-40B4-BE49-F238E27FC236}">
                <a16:creationId xmlns:a16="http://schemas.microsoft.com/office/drawing/2014/main" id="{A8AD5635-2280-43AD-B912-ABA456022C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70123" y="3594428"/>
            <a:ext cx="81381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4" name="Rectangle 14">
            <a:extLst>
              <a:ext uri="{FF2B5EF4-FFF2-40B4-BE49-F238E27FC236}">
                <a16:creationId xmlns:a16="http://schemas.microsoft.com/office/drawing/2014/main" id="{4C6BCF18-14D6-4F32-8F14-1BDDACB6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2224403" y="1113698"/>
            <a:ext cx="8229600" cy="2345264"/>
          </a:xfrm>
        </p:spPr>
        <p:txBody>
          <a:bodyPr>
            <a:normAutofit/>
          </a:bodyPr>
          <a:lstStyle/>
          <a:p>
            <a:r>
              <a:rPr lang="pl-PL" sz="7200">
                <a:solidFill>
                  <a:schemeClr val="bg1"/>
                </a:solidFill>
                <a:latin typeface="Edwardian Script ITC"/>
                <a:ea typeface="Batang"/>
              </a:rPr>
              <a:t>Konstytucja 3 Maja</a:t>
            </a:r>
          </a:p>
        </p:txBody>
      </p:sp>
      <p:sp>
        <p:nvSpPr>
          <p:cNvPr id="3" name="Podtytuł 2"/>
          <p:cNvSpPr>
            <a:spLocks noGrp="1"/>
          </p:cNvSpPr>
          <p:nvPr>
            <p:ph type="subTitle" idx="1"/>
          </p:nvPr>
        </p:nvSpPr>
        <p:spPr>
          <a:xfrm>
            <a:off x="2453003" y="3729894"/>
            <a:ext cx="7772400" cy="1320802"/>
          </a:xfrm>
        </p:spPr>
        <p:txBody>
          <a:bodyPr vert="horz" lIns="91440" tIns="45720" rIns="91440" bIns="45720" rtlCol="0">
            <a:normAutofit/>
          </a:bodyPr>
          <a:lstStyle/>
          <a:p>
            <a:endParaRPr lang="pl-PL">
              <a:solidFill>
                <a:schemeClr val="bg1"/>
              </a:solidFill>
            </a:endParaRPr>
          </a:p>
        </p:txBody>
      </p:sp>
      <p:grpSp>
        <p:nvGrpSpPr>
          <p:cNvPr id="35" name="Group 16">
            <a:extLst>
              <a:ext uri="{FF2B5EF4-FFF2-40B4-BE49-F238E27FC236}">
                <a16:creationId xmlns:a16="http://schemas.microsoft.com/office/drawing/2014/main" id="{8EE0B2C4-662B-49D2-9347-AE3E1A3FDA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6762" y="2"/>
            <a:ext cx="658368" cy="6856213"/>
            <a:chOff x="5756762" y="2"/>
            <a:chExt cx="658368" cy="6856213"/>
          </a:xfrm>
        </p:grpSpPr>
        <p:sp useBgFill="1">
          <p:nvSpPr>
            <p:cNvPr id="36" name="Rounded Rectangle 20">
              <a:extLst>
                <a:ext uri="{FF2B5EF4-FFF2-40B4-BE49-F238E27FC236}">
                  <a16:creationId xmlns:a16="http://schemas.microsoft.com/office/drawing/2014/main" id="{0198DF46-6765-4000-86C1-DE523729E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18">
              <a:extLst>
                <a:ext uri="{FF2B5EF4-FFF2-40B4-BE49-F238E27FC236}">
                  <a16:creationId xmlns:a16="http://schemas.microsoft.com/office/drawing/2014/main" id="{0A51A0C6-8760-4900-9C84-407DA025BC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sp useBgFill="1">
          <p:nvSpPr>
            <p:cNvPr id="20" name="Rounded Rectangle 23">
              <a:extLst>
                <a:ext uri="{FF2B5EF4-FFF2-40B4-BE49-F238E27FC236}">
                  <a16:creationId xmlns:a16="http://schemas.microsoft.com/office/drawing/2014/main" id="{733FE318-0DA3-4162-95B3-12B2C6C43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0">
              <a:extLst>
                <a:ext uri="{FF2B5EF4-FFF2-40B4-BE49-F238E27FC236}">
                  <a16:creationId xmlns:a16="http://schemas.microsoft.com/office/drawing/2014/main" id="{67669D81-1C5E-4899-B0ED-9CB1D8CDB14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pic>
        <p:nvPicPr>
          <p:cNvPr id="5" name="Witaj majowa jutrzenko karaoke, podkład tekst">
            <a:hlinkClick r:id="" action="ppaction://media"/>
            <a:extLst>
              <a:ext uri="{FF2B5EF4-FFF2-40B4-BE49-F238E27FC236}">
                <a16:creationId xmlns:a16="http://schemas.microsoft.com/office/drawing/2014/main" id="{C7D6B4AE-F7EA-411E-86E8-80C8E0A1476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650317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2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iterate>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700"/>
                                        <p:tgtEl>
                                          <p:spTgt spid="4"/>
                                        </p:tgtEl>
                                      </p:cBhvr>
                                    </p:animEffect>
                                  </p:childTnLst>
                                </p:cTn>
                              </p:par>
                            </p:childTnLst>
                          </p:cTn>
                        </p:par>
                        <p:par>
                          <p:cTn id="16" fill="hold">
                            <p:stCondLst>
                              <p:cond delay="2500"/>
                            </p:stCondLst>
                            <p:childTnLst>
                              <p:par>
                                <p:cTn id="17" presetID="1" presetClass="mediacall" presetSubtype="0" fill="hold" nodeType="afterEffect">
                                  <p:stCondLst>
                                    <p:cond delay="0"/>
                                  </p:stCondLst>
                                  <p:childTnLst>
                                    <p:cmd type="call" cmd="playFrom(0.0)">
                                      <p:cBhvr>
                                        <p:cTn id="18"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9" repeatCount="indefinite" fill="hold" display="0">
                  <p:stCondLst>
                    <p:cond delay="indefinite"/>
                  </p:stCondLst>
                  <p:endCondLst>
                    <p:cond evt="onStopAudio" delay="0">
                      <p:tgtEl>
                        <p:sldTgt/>
                      </p:tgtEl>
                    </p:cond>
                  </p:endCondLst>
                </p:cTn>
                <p:tgtEl>
                  <p:spTgt spid="5"/>
                </p:tgtEl>
              </p:cMediaNode>
            </p:audio>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57F6-D217-4722-A9EF-7B50955CE489}"/>
              </a:ext>
            </a:extLst>
          </p:cNvPr>
          <p:cNvSpPr>
            <a:spLocks noGrp="1"/>
          </p:cNvSpPr>
          <p:nvPr>
            <p:ph type="title"/>
          </p:nvPr>
        </p:nvSpPr>
        <p:spPr/>
        <p:txBody>
          <a:bodyPr/>
          <a:lstStyle/>
          <a:p>
            <a:r>
              <a:rPr lang="en-US" sz="6000" b="1" err="1"/>
              <a:t>Święto</a:t>
            </a:r>
            <a:r>
              <a:rPr lang="en-US" sz="6000" b="1"/>
              <a:t> </a:t>
            </a:r>
            <a:r>
              <a:rPr lang="en-US" sz="6000" b="1" err="1"/>
              <a:t>Narodowe</a:t>
            </a:r>
            <a:r>
              <a:rPr lang="en-US" sz="6000" b="1"/>
              <a:t> 3 Maja</a:t>
            </a:r>
          </a:p>
        </p:txBody>
      </p:sp>
      <p:sp>
        <p:nvSpPr>
          <p:cNvPr id="3" name="TextBox 2">
            <a:extLst>
              <a:ext uri="{FF2B5EF4-FFF2-40B4-BE49-F238E27FC236}">
                <a16:creationId xmlns:a16="http://schemas.microsoft.com/office/drawing/2014/main" id="{12167FEF-8E9C-4E9E-89FA-6E94A1FEB70F}"/>
              </a:ext>
            </a:extLst>
          </p:cNvPr>
          <p:cNvSpPr txBox="1"/>
          <p:nvPr/>
        </p:nvSpPr>
        <p:spPr>
          <a:xfrm>
            <a:off x="1029420" y="2725946"/>
            <a:ext cx="1032006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err="1"/>
              <a:t>Zostało</a:t>
            </a:r>
            <a:r>
              <a:rPr lang="en-US" sz="2400"/>
              <a:t> </a:t>
            </a:r>
            <a:r>
              <a:rPr lang="en-US" sz="2400" err="1"/>
              <a:t>uchwalone</a:t>
            </a:r>
            <a:r>
              <a:rPr lang="en-US" sz="2400"/>
              <a:t> </a:t>
            </a:r>
            <a:r>
              <a:rPr lang="en-US" sz="2400" err="1"/>
              <a:t>już</a:t>
            </a:r>
            <a:r>
              <a:rPr lang="en-US" sz="2400"/>
              <a:t> </a:t>
            </a:r>
            <a:r>
              <a:rPr lang="en-US" sz="2400" err="1"/>
              <a:t>dwa</a:t>
            </a:r>
            <a:r>
              <a:rPr lang="en-US" sz="2400"/>
              <a:t> </a:t>
            </a:r>
            <a:r>
              <a:rPr lang="en-US" sz="2400" err="1"/>
              <a:t>dni</a:t>
            </a:r>
            <a:r>
              <a:rPr lang="en-US" sz="2400"/>
              <a:t> po </a:t>
            </a:r>
            <a:r>
              <a:rPr lang="pl-PL" sz="2400"/>
              <a:t>jej</a:t>
            </a:r>
            <a:r>
              <a:rPr lang="en-US" sz="2400"/>
              <a:t> </a:t>
            </a:r>
            <a:r>
              <a:rPr lang="en-US" sz="2400" err="1"/>
              <a:t>podpianiu</a:t>
            </a:r>
            <a:r>
              <a:rPr lang="en-US" sz="2400"/>
              <a:t>. Od 1795 we </a:t>
            </a:r>
            <a:r>
              <a:rPr lang="en-US" sz="2400" err="1"/>
              <a:t>wszystkich</a:t>
            </a:r>
            <a:r>
              <a:rPr lang="en-US" sz="2400"/>
              <a:t> </a:t>
            </a:r>
            <a:r>
              <a:rPr lang="en-US" sz="2400" err="1"/>
              <a:t>trzech</a:t>
            </a:r>
            <a:r>
              <a:rPr lang="en-US" sz="2400"/>
              <a:t> </a:t>
            </a:r>
            <a:r>
              <a:rPr lang="en-US" sz="2400" err="1"/>
              <a:t>zaborach</a:t>
            </a:r>
            <a:r>
              <a:rPr lang="en-US" sz="2400"/>
              <a:t> </a:t>
            </a:r>
            <a:r>
              <a:rPr lang="en-US" sz="2400" err="1"/>
              <a:t>zakazywano</a:t>
            </a:r>
            <a:r>
              <a:rPr lang="en-US" sz="2400"/>
              <a:t> </a:t>
            </a:r>
            <a:r>
              <a:rPr lang="en-US" sz="2400" err="1"/>
              <a:t>jego</a:t>
            </a:r>
            <a:r>
              <a:rPr lang="en-US" sz="2400"/>
              <a:t> </a:t>
            </a:r>
            <a:r>
              <a:rPr lang="en-US" sz="2400" err="1"/>
              <a:t>obchodów</a:t>
            </a:r>
            <a:r>
              <a:rPr lang="en-US" sz="2400"/>
              <a:t>, </a:t>
            </a:r>
            <a:r>
              <a:rPr lang="en-US" sz="2400" err="1"/>
              <a:t>przywrócono</a:t>
            </a:r>
            <a:r>
              <a:rPr lang="en-US" sz="2400"/>
              <a:t> je </a:t>
            </a:r>
            <a:r>
              <a:rPr lang="en-US" sz="2400" err="1"/>
              <a:t>dopiero</a:t>
            </a:r>
            <a:r>
              <a:rPr lang="en-US" sz="2400"/>
              <a:t> po  I </a:t>
            </a:r>
            <a:r>
              <a:rPr lang="en-US" sz="2400" err="1"/>
              <a:t>wojnie</a:t>
            </a:r>
            <a:r>
              <a:rPr lang="en-US" sz="2400"/>
              <a:t> </a:t>
            </a:r>
            <a:r>
              <a:rPr lang="pl-PL" sz="2400"/>
              <a:t>światowej. Podczas  II wojny światowej, w czasie okupacji niemieckiej i radzieckiej zabroniono na nowo brać udział w obchodach 3 Maja. Dopiero w 1989 dopuszczono świętowanie na nowo, lecz władza ludowa nie brała w nich udziału. Rok później ponownie uznała Święto Konstytucji 3 Maja za święto narodowe. Od 2007 roku jest to również święto narodowe na Litwie. </a:t>
            </a:r>
            <a:endParaRPr lang="en-US" sz="2400"/>
          </a:p>
          <a:p>
            <a:pPr marL="285750" indent="-285750">
              <a:buFont typeface="Arial"/>
              <a:buChar char="•"/>
            </a:pPr>
            <a:endParaRPr lang="pl-PL" sz="2400">
              <a:ea typeface="+mn-lt"/>
              <a:cs typeface="+mn-lt"/>
            </a:endParaRPr>
          </a:p>
          <a:p>
            <a:pPr marL="285750" indent="-285750">
              <a:buFont typeface="Arial"/>
              <a:buChar char="•"/>
            </a:pPr>
            <a:endParaRPr lang="pl-PL" sz="2400"/>
          </a:p>
        </p:txBody>
      </p:sp>
    </p:spTree>
    <p:extLst>
      <p:ext uri="{BB962C8B-B14F-4D97-AF65-F5344CB8AC3E}">
        <p14:creationId xmlns:p14="http://schemas.microsoft.com/office/powerpoint/2010/main" val="5030351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DE61-19EB-402E-A994-FE4A055D655C}"/>
              </a:ext>
            </a:extLst>
          </p:cNvPr>
          <p:cNvSpPr>
            <a:spLocks noGrp="1"/>
          </p:cNvSpPr>
          <p:nvPr>
            <p:ph type="title"/>
          </p:nvPr>
        </p:nvSpPr>
        <p:spPr/>
        <p:txBody>
          <a:bodyPr/>
          <a:lstStyle/>
          <a:p>
            <a:r>
              <a:rPr lang="en-US" sz="6000" b="1"/>
              <a:t>Jak jest </a:t>
            </a:r>
            <a:r>
              <a:rPr lang="en-US" sz="6000" b="1" err="1"/>
              <a:t>obchodzone</a:t>
            </a:r>
            <a:r>
              <a:rPr lang="en-US" sz="6000" b="1"/>
              <a:t>?</a:t>
            </a:r>
          </a:p>
        </p:txBody>
      </p:sp>
      <p:sp>
        <p:nvSpPr>
          <p:cNvPr id="3" name="Content Placeholder 2">
            <a:extLst>
              <a:ext uri="{FF2B5EF4-FFF2-40B4-BE49-F238E27FC236}">
                <a16:creationId xmlns:a16="http://schemas.microsoft.com/office/drawing/2014/main" id="{3E440E74-B8A7-4256-8E97-47B7CABF8F6F}"/>
              </a:ext>
            </a:extLst>
          </p:cNvPr>
          <p:cNvSpPr>
            <a:spLocks noGrp="1"/>
          </p:cNvSpPr>
          <p:nvPr>
            <p:ph idx="1"/>
          </p:nvPr>
        </p:nvSpPr>
        <p:spPr>
          <a:xfrm>
            <a:off x="1352910" y="2830102"/>
            <a:ext cx="9601196" cy="3318936"/>
          </a:xfrm>
        </p:spPr>
        <p:txBody>
          <a:bodyPr>
            <a:noAutofit/>
          </a:bodyPr>
          <a:lstStyle/>
          <a:p>
            <a:r>
              <a:rPr lang="pl-PL"/>
              <a:t>Przez lata Święto Konstytucji 3 Maja obchodzone były w bardzo podniosłej atmosferze i z należytym szacunkiem. Przed Grobem Nieznanego Żołnierza w Warszawie odbywały się defilady wojskowe, składanie wieńców i uroczysta odprawa warty. Również w innych mniejszych miastach nie zapomina się o obchodach tego święta organizując liczne uroczystości z udziałem władz miasta.</a:t>
            </a:r>
            <a:endParaRPr lang="en-US"/>
          </a:p>
        </p:txBody>
      </p:sp>
    </p:spTree>
    <p:extLst>
      <p:ext uri="{BB962C8B-B14F-4D97-AF65-F5344CB8AC3E}">
        <p14:creationId xmlns:p14="http://schemas.microsoft.com/office/powerpoint/2010/main" val="2914630398"/>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F069-932E-481F-90B0-6D46F895C95B}"/>
              </a:ext>
            </a:extLst>
          </p:cNvPr>
          <p:cNvSpPr>
            <a:spLocks noGrp="1"/>
          </p:cNvSpPr>
          <p:nvPr>
            <p:ph type="title"/>
          </p:nvPr>
        </p:nvSpPr>
        <p:spPr/>
        <p:txBody>
          <a:bodyPr/>
          <a:lstStyle/>
          <a:p>
            <a:r>
              <a:rPr lang="en-US" sz="6600" b="1" err="1">
                <a:solidFill>
                  <a:srgbClr val="212121"/>
                </a:solidFill>
                <a:ea typeface="+mj-lt"/>
                <a:cs typeface="+mj-lt"/>
              </a:rPr>
              <a:t>Upadek</a:t>
            </a:r>
            <a:r>
              <a:rPr lang="en-US" sz="6600" b="1">
                <a:solidFill>
                  <a:srgbClr val="212121"/>
                </a:solidFill>
                <a:ea typeface="+mj-lt"/>
                <a:cs typeface="+mj-lt"/>
              </a:rPr>
              <a:t> </a:t>
            </a:r>
            <a:r>
              <a:rPr lang="en-US" sz="6600" b="1" err="1">
                <a:solidFill>
                  <a:srgbClr val="212121"/>
                </a:solidFill>
                <a:ea typeface="+mj-lt"/>
                <a:cs typeface="+mj-lt"/>
              </a:rPr>
              <a:t>konstytucji</a:t>
            </a:r>
            <a:endParaRPr lang="en-US" sz="6600" b="1" err="1"/>
          </a:p>
        </p:txBody>
      </p:sp>
      <p:sp>
        <p:nvSpPr>
          <p:cNvPr id="3" name="Content Placeholder 2">
            <a:extLst>
              <a:ext uri="{FF2B5EF4-FFF2-40B4-BE49-F238E27FC236}">
                <a16:creationId xmlns:a16="http://schemas.microsoft.com/office/drawing/2014/main" id="{8B997DED-F2DC-44C5-B5C7-1D12F680AFD5}"/>
              </a:ext>
            </a:extLst>
          </p:cNvPr>
          <p:cNvSpPr>
            <a:spLocks noGrp="1"/>
          </p:cNvSpPr>
          <p:nvPr>
            <p:ph idx="1"/>
          </p:nvPr>
        </p:nvSpPr>
        <p:spPr>
          <a:xfrm flipH="1">
            <a:off x="11903012" y="5418025"/>
            <a:ext cx="764879" cy="342824"/>
          </a:xfrm>
        </p:spPr>
        <p:txBody>
          <a:bodyPr vert="horz" lIns="91440" tIns="45720" rIns="91440" bIns="45720" rtlCol="0" anchor="t">
            <a:noAutofit/>
          </a:bodyPr>
          <a:lstStyle/>
          <a:p>
            <a:pPr>
              <a:buFont typeface="Arial,Sans-Serif"/>
            </a:pPr>
            <a:endParaRPr lang="en-US" sz="2000" b="1">
              <a:solidFill>
                <a:srgbClr val="373737"/>
              </a:solidFill>
              <a:ea typeface="+mn-lt"/>
              <a:cs typeface="+mn-lt"/>
            </a:endParaRPr>
          </a:p>
          <a:p>
            <a:pPr>
              <a:buSzPct val="114999"/>
              <a:buFont typeface="Arial,Sans-Serif"/>
            </a:pPr>
            <a:endParaRPr lang="en-US" sz="2000" b="1">
              <a:solidFill>
                <a:srgbClr val="373737"/>
              </a:solidFill>
              <a:ea typeface="+mn-lt"/>
              <a:cs typeface="+mn-lt"/>
            </a:endParaRPr>
          </a:p>
          <a:p>
            <a:pPr>
              <a:buSzPct val="114999"/>
            </a:pPr>
            <a:endParaRPr lang="en-US" sz="2000"/>
          </a:p>
        </p:txBody>
      </p:sp>
      <p:sp>
        <p:nvSpPr>
          <p:cNvPr id="4" name="TextBox 3">
            <a:extLst>
              <a:ext uri="{FF2B5EF4-FFF2-40B4-BE49-F238E27FC236}">
                <a16:creationId xmlns:a16="http://schemas.microsoft.com/office/drawing/2014/main" id="{6D4719BB-664E-4B3F-9F7B-285534493C6B}"/>
              </a:ext>
            </a:extLst>
          </p:cNvPr>
          <p:cNvSpPr txBox="1"/>
          <p:nvPr/>
        </p:nvSpPr>
        <p:spPr>
          <a:xfrm>
            <a:off x="828135" y="2582173"/>
            <a:ext cx="10650747"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ea typeface="+mn-lt"/>
                <a:cs typeface="+mn-lt"/>
              </a:rPr>
              <a:t>Konstytucja 3 </a:t>
            </a:r>
            <a:r>
              <a:rPr lang="en-US" sz="2000" err="1">
                <a:ea typeface="+mn-lt"/>
                <a:cs typeface="+mn-lt"/>
              </a:rPr>
              <a:t>maja</a:t>
            </a:r>
            <a:r>
              <a:rPr lang="en-US" sz="2000">
                <a:ea typeface="+mn-lt"/>
                <a:cs typeface="+mn-lt"/>
              </a:rPr>
              <a:t> </a:t>
            </a:r>
            <a:r>
              <a:rPr lang="en-US" sz="2000" err="1">
                <a:ea typeface="+mn-lt"/>
                <a:cs typeface="+mn-lt"/>
              </a:rPr>
              <a:t>przetrwała</a:t>
            </a:r>
            <a:r>
              <a:rPr lang="en-US" sz="2000">
                <a:ea typeface="+mn-lt"/>
                <a:cs typeface="+mn-lt"/>
              </a:rPr>
              <a:t> </a:t>
            </a:r>
            <a:r>
              <a:rPr lang="en-US" sz="2000" err="1">
                <a:ea typeface="+mn-lt"/>
                <a:cs typeface="+mn-lt"/>
              </a:rPr>
              <a:t>jedynie</a:t>
            </a:r>
            <a:r>
              <a:rPr lang="en-US" sz="2000">
                <a:ea typeface="+mn-lt"/>
                <a:cs typeface="+mn-lt"/>
              </a:rPr>
              <a:t> 14 </a:t>
            </a:r>
            <a:r>
              <a:rPr lang="en-US" sz="2000" err="1">
                <a:ea typeface="+mn-lt"/>
                <a:cs typeface="+mn-lt"/>
              </a:rPr>
              <a:t>miesięcy</a:t>
            </a:r>
            <a:r>
              <a:rPr lang="en-US" sz="2000">
                <a:ea typeface="+mn-lt"/>
                <a:cs typeface="+mn-lt"/>
              </a:rPr>
              <a:t>, </a:t>
            </a:r>
            <a:r>
              <a:rPr lang="en-US" sz="2000" err="1">
                <a:ea typeface="+mn-lt"/>
                <a:cs typeface="+mn-lt"/>
              </a:rPr>
              <a:t>gdyż</a:t>
            </a:r>
            <a:r>
              <a:rPr lang="en-US" sz="2000">
                <a:ea typeface="+mn-lt"/>
                <a:cs typeface="+mn-lt"/>
              </a:rPr>
              <a:t> </a:t>
            </a:r>
            <a:r>
              <a:rPr lang="en-US" sz="2000" err="1">
                <a:ea typeface="+mn-lt"/>
                <a:cs typeface="+mn-lt"/>
              </a:rPr>
              <a:t>zasady</a:t>
            </a:r>
            <a:r>
              <a:rPr lang="en-US" sz="2000">
                <a:ea typeface="+mn-lt"/>
                <a:cs typeface="+mn-lt"/>
              </a:rPr>
              <a:t>, </a:t>
            </a:r>
            <a:r>
              <a:rPr lang="en-US" sz="2000" err="1">
                <a:ea typeface="+mn-lt"/>
                <a:cs typeface="+mn-lt"/>
              </a:rPr>
              <a:t>które</a:t>
            </a:r>
            <a:r>
              <a:rPr lang="en-US" sz="2000">
                <a:ea typeface="+mn-lt"/>
                <a:cs typeface="+mn-lt"/>
              </a:rPr>
              <a:t> </a:t>
            </a:r>
            <a:r>
              <a:rPr lang="en-US" sz="2000" err="1">
                <a:ea typeface="+mn-lt"/>
                <a:cs typeface="+mn-lt"/>
              </a:rPr>
              <a:t>wprowadzała</a:t>
            </a:r>
            <a:r>
              <a:rPr lang="en-US" sz="2000">
                <a:ea typeface="+mn-lt"/>
                <a:cs typeface="+mn-lt"/>
              </a:rPr>
              <a:t> </a:t>
            </a:r>
            <a:r>
              <a:rPr lang="en-US" sz="2000" err="1">
                <a:ea typeface="+mn-lt"/>
                <a:cs typeface="+mn-lt"/>
              </a:rPr>
              <a:t>nie</a:t>
            </a:r>
            <a:r>
              <a:rPr lang="en-US" sz="2000">
                <a:ea typeface="+mn-lt"/>
                <a:cs typeface="+mn-lt"/>
              </a:rPr>
              <a:t> </a:t>
            </a:r>
            <a:r>
              <a:rPr lang="en-US" sz="2000" err="1">
                <a:ea typeface="+mn-lt"/>
                <a:cs typeface="+mn-lt"/>
              </a:rPr>
              <a:t>były</a:t>
            </a:r>
            <a:r>
              <a:rPr lang="en-US" sz="2000">
                <a:ea typeface="+mn-lt"/>
                <a:cs typeface="+mn-lt"/>
              </a:rPr>
              <a:t> </a:t>
            </a:r>
            <a:r>
              <a:rPr lang="en-US" sz="2000" err="1">
                <a:ea typeface="+mn-lt"/>
                <a:cs typeface="+mn-lt"/>
              </a:rPr>
              <a:t>akceptowane</a:t>
            </a:r>
            <a:r>
              <a:rPr lang="en-US" sz="2000">
                <a:ea typeface="+mn-lt"/>
                <a:cs typeface="+mn-lt"/>
              </a:rPr>
              <a:t> przez </a:t>
            </a:r>
            <a:r>
              <a:rPr lang="en-US" sz="2000" err="1">
                <a:ea typeface="+mn-lt"/>
                <a:cs typeface="+mn-lt"/>
              </a:rPr>
              <a:t>warstwę</a:t>
            </a:r>
            <a:r>
              <a:rPr lang="en-US" sz="2000">
                <a:ea typeface="+mn-lt"/>
                <a:cs typeface="+mn-lt"/>
              </a:rPr>
              <a:t> </a:t>
            </a:r>
            <a:r>
              <a:rPr lang="en-US" sz="2000" err="1">
                <a:ea typeface="+mn-lt"/>
                <a:cs typeface="+mn-lt"/>
              </a:rPr>
              <a:t>magnacką</a:t>
            </a:r>
            <a:r>
              <a:rPr lang="en-US" sz="2000">
                <a:ea typeface="+mn-lt"/>
                <a:cs typeface="+mn-lt"/>
              </a:rPr>
              <a:t>. To </a:t>
            </a:r>
            <a:r>
              <a:rPr lang="en-US" sz="2000" err="1">
                <a:ea typeface="+mn-lt"/>
                <a:cs typeface="+mn-lt"/>
              </a:rPr>
              <a:t>właśnie</a:t>
            </a:r>
            <a:r>
              <a:rPr lang="en-US" sz="2000">
                <a:ea typeface="+mn-lt"/>
                <a:cs typeface="+mn-lt"/>
              </a:rPr>
              <a:t> </a:t>
            </a:r>
            <a:r>
              <a:rPr lang="en-US" sz="2000" err="1">
                <a:ea typeface="+mn-lt"/>
                <a:cs typeface="+mn-lt"/>
              </a:rPr>
              <a:t>oni</a:t>
            </a:r>
            <a:r>
              <a:rPr lang="en-US" sz="2000">
                <a:ea typeface="+mn-lt"/>
                <a:cs typeface="+mn-lt"/>
              </a:rPr>
              <a:t> </a:t>
            </a:r>
            <a:r>
              <a:rPr lang="en-US" sz="2000" err="1">
                <a:ea typeface="+mn-lt"/>
                <a:cs typeface="+mn-lt"/>
              </a:rPr>
              <a:t>i</a:t>
            </a:r>
            <a:r>
              <a:rPr lang="en-US" sz="2000">
                <a:ea typeface="+mn-lt"/>
                <a:cs typeface="+mn-lt"/>
              </a:rPr>
              <a:t> </a:t>
            </a:r>
            <a:r>
              <a:rPr lang="en-US" sz="2000" err="1">
                <a:ea typeface="+mn-lt"/>
                <a:cs typeface="+mn-lt"/>
              </a:rPr>
              <a:t>szlachta</a:t>
            </a:r>
            <a:r>
              <a:rPr lang="en-US" sz="2000">
                <a:ea typeface="+mn-lt"/>
                <a:cs typeface="+mn-lt"/>
              </a:rPr>
              <a:t> </a:t>
            </a:r>
            <a:r>
              <a:rPr lang="en-US" sz="2000" err="1">
                <a:ea typeface="+mn-lt"/>
                <a:cs typeface="+mn-lt"/>
              </a:rPr>
              <a:t>zagrodowa</a:t>
            </a:r>
            <a:r>
              <a:rPr lang="en-US" sz="2000">
                <a:ea typeface="+mn-lt"/>
                <a:cs typeface="+mn-lt"/>
              </a:rPr>
              <a:t> </a:t>
            </a:r>
            <a:r>
              <a:rPr lang="en-US" sz="2000" err="1">
                <a:ea typeface="+mn-lt"/>
                <a:cs typeface="+mn-lt"/>
              </a:rPr>
              <a:t>wraz</a:t>
            </a:r>
            <a:r>
              <a:rPr lang="en-US" sz="2000">
                <a:ea typeface="+mn-lt"/>
                <a:cs typeface="+mn-lt"/>
              </a:rPr>
              <a:t> z </a:t>
            </a:r>
            <a:r>
              <a:rPr lang="en-US" sz="2000" err="1">
                <a:ea typeface="+mn-lt"/>
                <a:cs typeface="+mn-lt"/>
              </a:rPr>
              <a:t>pojawieniem</a:t>
            </a:r>
            <a:r>
              <a:rPr lang="en-US" sz="2000">
                <a:ea typeface="+mn-lt"/>
                <a:cs typeface="+mn-lt"/>
              </a:rPr>
              <a:t> </a:t>
            </a:r>
            <a:r>
              <a:rPr lang="en-US" sz="2000" err="1">
                <a:ea typeface="+mn-lt"/>
                <a:cs typeface="+mn-lt"/>
              </a:rPr>
              <a:t>się</a:t>
            </a:r>
            <a:r>
              <a:rPr lang="en-US" sz="2000">
                <a:ea typeface="+mn-lt"/>
                <a:cs typeface="+mn-lt"/>
              </a:rPr>
              <a:t> </a:t>
            </a:r>
            <a:r>
              <a:rPr lang="en-US" sz="2000" err="1">
                <a:ea typeface="+mn-lt"/>
                <a:cs typeface="+mn-lt"/>
              </a:rPr>
              <a:t>nowych</a:t>
            </a:r>
            <a:r>
              <a:rPr lang="en-US" sz="2000">
                <a:ea typeface="+mn-lt"/>
                <a:cs typeface="+mn-lt"/>
              </a:rPr>
              <a:t> </a:t>
            </a:r>
            <a:r>
              <a:rPr lang="en-US" sz="2000" err="1">
                <a:ea typeface="+mn-lt"/>
                <a:cs typeface="+mn-lt"/>
              </a:rPr>
              <a:t>zapisów</a:t>
            </a:r>
            <a:r>
              <a:rPr lang="en-US" sz="2000">
                <a:ea typeface="+mn-lt"/>
                <a:cs typeface="+mn-lt"/>
              </a:rPr>
              <a:t> </a:t>
            </a:r>
            <a:r>
              <a:rPr lang="en-US" sz="2000" err="1">
                <a:ea typeface="+mn-lt"/>
                <a:cs typeface="+mn-lt"/>
              </a:rPr>
              <a:t>stracili</a:t>
            </a:r>
            <a:r>
              <a:rPr lang="en-US" sz="2000">
                <a:ea typeface="+mn-lt"/>
                <a:cs typeface="+mn-lt"/>
              </a:rPr>
              <a:t> </a:t>
            </a:r>
            <a:r>
              <a:rPr lang="en-US" sz="2000" err="1">
                <a:ea typeface="+mn-lt"/>
                <a:cs typeface="+mn-lt"/>
              </a:rPr>
              <a:t>bardzo</a:t>
            </a:r>
            <a:r>
              <a:rPr lang="en-US" sz="2000">
                <a:ea typeface="+mn-lt"/>
                <a:cs typeface="+mn-lt"/>
              </a:rPr>
              <a:t> </a:t>
            </a:r>
            <a:r>
              <a:rPr lang="en-US" sz="2000" err="1">
                <a:ea typeface="+mn-lt"/>
                <a:cs typeface="+mn-lt"/>
              </a:rPr>
              <a:t>dużo</a:t>
            </a:r>
            <a:r>
              <a:rPr lang="en-US" sz="2000">
                <a:ea typeface="+mn-lt"/>
                <a:cs typeface="+mn-lt"/>
              </a:rPr>
              <a:t>. W 1792 </a:t>
            </a:r>
            <a:r>
              <a:rPr lang="en-US" sz="2000" err="1">
                <a:ea typeface="+mn-lt"/>
                <a:cs typeface="+mn-lt"/>
              </a:rPr>
              <a:t>roku</a:t>
            </a:r>
            <a:r>
              <a:rPr lang="en-US" sz="2000">
                <a:ea typeface="+mn-lt"/>
                <a:cs typeface="+mn-lt"/>
              </a:rPr>
              <a:t> 27 </a:t>
            </a:r>
            <a:r>
              <a:rPr lang="en-US" sz="2000" err="1">
                <a:ea typeface="+mn-lt"/>
                <a:cs typeface="+mn-lt"/>
              </a:rPr>
              <a:t>kwietnia</a:t>
            </a:r>
            <a:r>
              <a:rPr lang="en-US" sz="2000">
                <a:ea typeface="+mn-lt"/>
                <a:cs typeface="+mn-lt"/>
              </a:rPr>
              <a:t> w </a:t>
            </a:r>
            <a:r>
              <a:rPr lang="en-US" sz="2000" err="1">
                <a:ea typeface="+mn-lt"/>
                <a:cs typeface="+mn-lt"/>
              </a:rPr>
              <a:t>Petersburgu</a:t>
            </a:r>
            <a:r>
              <a:rPr lang="en-US" sz="2000">
                <a:ea typeface="+mn-lt"/>
                <a:cs typeface="+mn-lt"/>
              </a:rPr>
              <a:t> </a:t>
            </a:r>
            <a:r>
              <a:rPr lang="en-US" sz="2000" err="1">
                <a:ea typeface="+mn-lt"/>
                <a:cs typeface="+mn-lt"/>
              </a:rPr>
              <a:t>zawiązała</a:t>
            </a:r>
            <a:r>
              <a:rPr lang="en-US" sz="2000">
                <a:ea typeface="+mn-lt"/>
                <a:cs typeface="+mn-lt"/>
              </a:rPr>
              <a:t> </a:t>
            </a:r>
            <a:r>
              <a:rPr lang="en-US" sz="2000" err="1">
                <a:ea typeface="+mn-lt"/>
                <a:cs typeface="+mn-lt"/>
              </a:rPr>
              <a:t>się</a:t>
            </a:r>
            <a:r>
              <a:rPr lang="en-US" sz="2000">
                <a:ea typeface="+mn-lt"/>
                <a:cs typeface="+mn-lt"/>
              </a:rPr>
              <a:t> </a:t>
            </a:r>
            <a:r>
              <a:rPr lang="en-US" sz="2000" err="1">
                <a:ea typeface="+mn-lt"/>
                <a:cs typeface="+mn-lt"/>
              </a:rPr>
              <a:t>konfederacja</a:t>
            </a:r>
            <a:r>
              <a:rPr lang="en-US" sz="2000">
                <a:ea typeface="+mn-lt"/>
                <a:cs typeface="+mn-lt"/>
              </a:rPr>
              <a:t> </a:t>
            </a:r>
            <a:r>
              <a:rPr lang="en-US" sz="2000" err="1">
                <a:ea typeface="+mn-lt"/>
                <a:cs typeface="+mn-lt"/>
              </a:rPr>
              <a:t>nazwana</a:t>
            </a:r>
            <a:r>
              <a:rPr lang="en-US" sz="2000">
                <a:ea typeface="+mn-lt"/>
                <a:cs typeface="+mn-lt"/>
              </a:rPr>
              <a:t> </a:t>
            </a:r>
            <a:r>
              <a:rPr lang="en-US" sz="2000" err="1">
                <a:ea typeface="+mn-lt"/>
                <a:cs typeface="+mn-lt"/>
              </a:rPr>
              <a:t>później</a:t>
            </a:r>
            <a:r>
              <a:rPr lang="en-US" sz="2000">
                <a:ea typeface="+mn-lt"/>
                <a:cs typeface="+mn-lt"/>
              </a:rPr>
              <a:t> </a:t>
            </a:r>
            <a:r>
              <a:rPr lang="en-US" sz="2000" err="1">
                <a:ea typeface="+mn-lt"/>
                <a:cs typeface="+mn-lt"/>
              </a:rPr>
              <a:t>targowicką</a:t>
            </a:r>
            <a:r>
              <a:rPr lang="en-US" sz="2000">
                <a:ea typeface="+mn-lt"/>
                <a:cs typeface="+mn-lt"/>
              </a:rPr>
              <a:t>. </a:t>
            </a:r>
            <a:r>
              <a:rPr lang="en-US" sz="2000" err="1">
                <a:ea typeface="+mn-lt"/>
                <a:cs typeface="+mn-lt"/>
              </a:rPr>
              <a:t>Wśród</a:t>
            </a:r>
            <a:r>
              <a:rPr lang="en-US" sz="2000">
                <a:ea typeface="+mn-lt"/>
                <a:cs typeface="+mn-lt"/>
              </a:rPr>
              <a:t> „</a:t>
            </a:r>
            <a:r>
              <a:rPr lang="en-US" sz="2000" err="1">
                <a:ea typeface="+mn-lt"/>
                <a:cs typeface="+mn-lt"/>
              </a:rPr>
              <a:t>Targowiczan</a:t>
            </a:r>
            <a:r>
              <a:rPr lang="en-US" sz="2000">
                <a:ea typeface="+mn-lt"/>
                <a:cs typeface="+mn-lt"/>
              </a:rPr>
              <a:t>” </a:t>
            </a:r>
            <a:r>
              <a:rPr lang="en-US" sz="2000" err="1">
                <a:ea typeface="+mn-lt"/>
                <a:cs typeface="+mn-lt"/>
              </a:rPr>
              <a:t>znaleźli</a:t>
            </a:r>
            <a:r>
              <a:rPr lang="en-US" sz="2000">
                <a:ea typeface="+mn-lt"/>
                <a:cs typeface="+mn-lt"/>
              </a:rPr>
              <a:t> </a:t>
            </a:r>
            <a:r>
              <a:rPr lang="en-US" sz="2000" err="1">
                <a:ea typeface="+mn-lt"/>
                <a:cs typeface="+mn-lt"/>
              </a:rPr>
              <a:t>się</a:t>
            </a:r>
            <a:r>
              <a:rPr lang="en-US" sz="2000">
                <a:ea typeface="+mn-lt"/>
                <a:cs typeface="+mn-lt"/>
              </a:rPr>
              <a:t> m.in: Szczęsny Potocki, Ksawery </a:t>
            </a:r>
            <a:r>
              <a:rPr lang="en-US" sz="2000" err="1">
                <a:ea typeface="+mn-lt"/>
                <a:cs typeface="+mn-lt"/>
              </a:rPr>
              <a:t>Branicki</a:t>
            </a:r>
            <a:r>
              <a:rPr lang="en-US" sz="2000">
                <a:ea typeface="+mn-lt"/>
                <a:cs typeface="+mn-lt"/>
              </a:rPr>
              <a:t> </a:t>
            </a:r>
            <a:r>
              <a:rPr lang="en-US" sz="2000" err="1">
                <a:ea typeface="+mn-lt"/>
                <a:cs typeface="+mn-lt"/>
              </a:rPr>
              <a:t>i</a:t>
            </a:r>
            <a:r>
              <a:rPr lang="en-US" sz="2000">
                <a:ea typeface="+mn-lt"/>
                <a:cs typeface="+mn-lt"/>
              </a:rPr>
              <a:t> Seweryn Rzewuski. </a:t>
            </a:r>
            <a:endParaRPr lang="en-US" sz="2000">
              <a:solidFill>
                <a:srgbClr val="373737"/>
              </a:solidFill>
              <a:ea typeface="+mn-lt"/>
              <a:cs typeface="+mn-lt"/>
            </a:endParaRPr>
          </a:p>
          <a:p>
            <a:pPr marL="342900" indent="-342900">
              <a:buFont typeface="Arial"/>
              <a:buChar char="•"/>
            </a:pPr>
            <a:r>
              <a:rPr lang="en-US" sz="2000" err="1">
                <a:ea typeface="+mn-lt"/>
                <a:cs typeface="+mn-lt"/>
              </a:rPr>
              <a:t>Twórcy</a:t>
            </a:r>
            <a:r>
              <a:rPr lang="en-US" sz="2000">
                <a:ea typeface="+mn-lt"/>
                <a:cs typeface="+mn-lt"/>
              </a:rPr>
              <a:t> </a:t>
            </a:r>
            <a:r>
              <a:rPr lang="en-US" sz="2000" err="1">
                <a:ea typeface="+mn-lt"/>
                <a:cs typeface="+mn-lt"/>
              </a:rPr>
              <a:t>Konfederacji</a:t>
            </a:r>
            <a:r>
              <a:rPr lang="en-US" sz="2000">
                <a:ea typeface="+mn-lt"/>
                <a:cs typeface="+mn-lt"/>
              </a:rPr>
              <a:t> </a:t>
            </a:r>
            <a:r>
              <a:rPr lang="en-US" sz="2000" err="1">
                <a:ea typeface="+mn-lt"/>
                <a:cs typeface="+mn-lt"/>
              </a:rPr>
              <a:t>Targowickiej</a:t>
            </a:r>
            <a:r>
              <a:rPr lang="en-US" sz="2000">
                <a:ea typeface="+mn-lt"/>
                <a:cs typeface="+mn-lt"/>
              </a:rPr>
              <a:t> dążyli do podziału państwa na samodzielne prowincje. Zwrócili się o pomoc wojskową do cesarzowej Rosji, a 18 maja 1792 na Rzeczpospolitą uderzyła 100-tysięczna armia rosyjska – rozpoczęła się wojna polsko-rosyjska. Król Polski wystawił jedynie armię składającą się z 37 tysięcy rekrutów. Kilka bitew wygraliśmy, jednak gdy armia dotarła pod Warszawę król ogłosił kapitulację i przyłączył się do Targowiczan, a nasza armia rozsypała się. Tak oto marzenie o wolności upadło na kolejne lata, gdyż wkrótce doszło do II rozbioru Polski.</a:t>
            </a:r>
            <a:endParaRPr lang="en-US"/>
          </a:p>
          <a:p>
            <a:pPr marL="342900" indent="-342900">
              <a:buFont typeface="Arial"/>
              <a:buChar char="•"/>
            </a:pPr>
            <a:endParaRPr lang="en-US" sz="2000" b="1">
              <a:solidFill>
                <a:srgbClr val="373737"/>
              </a:solidFill>
            </a:endParaRPr>
          </a:p>
          <a:p>
            <a:pPr marL="342900" indent="-342900">
              <a:buFont typeface="Arial"/>
              <a:buChar char="•"/>
            </a:pPr>
            <a:endParaRPr lang="en-US" sz="2000" b="1">
              <a:solidFill>
                <a:srgbClr val="373737"/>
              </a:solidFill>
            </a:endParaRPr>
          </a:p>
        </p:txBody>
      </p:sp>
    </p:spTree>
    <p:extLst>
      <p:ext uri="{BB962C8B-B14F-4D97-AF65-F5344CB8AC3E}">
        <p14:creationId xmlns:p14="http://schemas.microsoft.com/office/powerpoint/2010/main" val="86080076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D3B3-A9FE-4DC7-962D-E4C50882B602}"/>
              </a:ext>
            </a:extLst>
          </p:cNvPr>
          <p:cNvSpPr>
            <a:spLocks noGrp="1"/>
          </p:cNvSpPr>
          <p:nvPr>
            <p:ph type="title"/>
          </p:nvPr>
        </p:nvSpPr>
        <p:spPr/>
        <p:txBody>
          <a:bodyPr/>
          <a:lstStyle/>
          <a:p>
            <a:r>
              <a:rPr lang="en-US" sz="6600" b="1" err="1"/>
              <a:t>Ciekawostki</a:t>
            </a:r>
            <a:r>
              <a:rPr lang="en-US" sz="6600" b="1"/>
              <a:t> </a:t>
            </a:r>
          </a:p>
        </p:txBody>
      </p:sp>
      <p:sp>
        <p:nvSpPr>
          <p:cNvPr id="3" name="Content Placeholder 2">
            <a:extLst>
              <a:ext uri="{FF2B5EF4-FFF2-40B4-BE49-F238E27FC236}">
                <a16:creationId xmlns:a16="http://schemas.microsoft.com/office/drawing/2014/main" id="{82BC6F65-4253-469C-B085-8DA80FF6FBB6}"/>
              </a:ext>
            </a:extLst>
          </p:cNvPr>
          <p:cNvSpPr>
            <a:spLocks noGrp="1"/>
          </p:cNvSpPr>
          <p:nvPr>
            <p:ph idx="1"/>
          </p:nvPr>
        </p:nvSpPr>
        <p:spPr>
          <a:xfrm>
            <a:off x="1295401" y="2593123"/>
            <a:ext cx="9601196" cy="3318936"/>
          </a:xfrm>
        </p:spPr>
        <p:txBody>
          <a:bodyPr vert="horz" lIns="91440" tIns="45720" rIns="91440" bIns="45720" rtlCol="0" anchor="t">
            <a:noAutofit/>
          </a:bodyPr>
          <a:lstStyle/>
          <a:p>
            <a:r>
              <a:rPr lang="en-US" sz="2000" err="1">
                <a:ea typeface="+mn-lt"/>
                <a:cs typeface="+mn-lt"/>
              </a:rPr>
              <a:t>Władza</a:t>
            </a:r>
            <a:r>
              <a:rPr lang="en-US" sz="2000">
                <a:ea typeface="+mn-lt"/>
                <a:cs typeface="+mn-lt"/>
              </a:rPr>
              <a:t> </a:t>
            </a:r>
            <a:r>
              <a:rPr lang="en-US" sz="2000" err="1">
                <a:ea typeface="+mn-lt"/>
                <a:cs typeface="+mn-lt"/>
              </a:rPr>
              <a:t>ustawodawcza</a:t>
            </a:r>
            <a:r>
              <a:rPr lang="en-US" sz="2000">
                <a:ea typeface="+mn-lt"/>
                <a:cs typeface="+mn-lt"/>
              </a:rPr>
              <a:t> </a:t>
            </a:r>
            <a:r>
              <a:rPr lang="en-US" sz="2000" err="1">
                <a:ea typeface="+mn-lt"/>
                <a:cs typeface="+mn-lt"/>
              </a:rPr>
              <a:t>należała</a:t>
            </a:r>
            <a:r>
              <a:rPr lang="en-US" sz="2000">
                <a:ea typeface="+mn-lt"/>
                <a:cs typeface="+mn-lt"/>
              </a:rPr>
              <a:t> do </a:t>
            </a:r>
            <a:r>
              <a:rPr lang="en-US" sz="2000" err="1">
                <a:ea typeface="+mn-lt"/>
                <a:cs typeface="+mn-lt"/>
              </a:rPr>
              <a:t>dwuizbowego</a:t>
            </a:r>
            <a:r>
              <a:rPr lang="en-US" sz="2000">
                <a:ea typeface="+mn-lt"/>
                <a:cs typeface="+mn-lt"/>
              </a:rPr>
              <a:t> </a:t>
            </a:r>
            <a:r>
              <a:rPr lang="en-US" sz="2000" err="1">
                <a:ea typeface="+mn-lt"/>
                <a:cs typeface="+mn-lt"/>
              </a:rPr>
              <a:t>parlamentu</a:t>
            </a:r>
            <a:r>
              <a:rPr lang="en-US" sz="2000">
                <a:ea typeface="+mn-lt"/>
                <a:cs typeface="+mn-lt"/>
              </a:rPr>
              <a:t>. W </a:t>
            </a:r>
            <a:r>
              <a:rPr lang="en-US" sz="2000" err="1">
                <a:ea typeface="+mn-lt"/>
                <a:cs typeface="+mn-lt"/>
              </a:rPr>
              <a:t>jego</a:t>
            </a:r>
            <a:r>
              <a:rPr lang="en-US" sz="2000">
                <a:ea typeface="+mn-lt"/>
                <a:cs typeface="+mn-lt"/>
              </a:rPr>
              <a:t> </a:t>
            </a:r>
            <a:r>
              <a:rPr lang="en-US" sz="2000" err="1">
                <a:ea typeface="+mn-lt"/>
                <a:cs typeface="+mn-lt"/>
              </a:rPr>
              <a:t>skład</a:t>
            </a:r>
            <a:r>
              <a:rPr lang="en-US" sz="2000">
                <a:ea typeface="+mn-lt"/>
                <a:cs typeface="+mn-lt"/>
              </a:rPr>
              <a:t> </a:t>
            </a:r>
            <a:r>
              <a:rPr lang="en-US" sz="2000" err="1">
                <a:ea typeface="+mn-lt"/>
                <a:cs typeface="+mn-lt"/>
              </a:rPr>
              <a:t>wchodziła</a:t>
            </a:r>
            <a:r>
              <a:rPr lang="en-US" sz="2000">
                <a:ea typeface="+mn-lt"/>
                <a:cs typeface="+mn-lt"/>
              </a:rPr>
              <a:t> Izba </a:t>
            </a:r>
            <a:r>
              <a:rPr lang="en-US" sz="2000" err="1">
                <a:ea typeface="+mn-lt"/>
                <a:cs typeface="+mn-lt"/>
              </a:rPr>
              <a:t>Poselska</a:t>
            </a:r>
            <a:r>
              <a:rPr lang="en-US" sz="2000">
                <a:ea typeface="+mn-lt"/>
                <a:cs typeface="+mn-lt"/>
              </a:rPr>
              <a:t> z 204 </a:t>
            </a:r>
            <a:r>
              <a:rPr lang="en-US" sz="2000" err="1">
                <a:ea typeface="+mn-lt"/>
                <a:cs typeface="+mn-lt"/>
              </a:rPr>
              <a:t>posłami</a:t>
            </a:r>
            <a:r>
              <a:rPr lang="en-US" sz="2000">
                <a:ea typeface="+mn-lt"/>
                <a:cs typeface="+mn-lt"/>
              </a:rPr>
              <a:t>, </a:t>
            </a:r>
            <a:r>
              <a:rPr lang="en-US" sz="2000" err="1">
                <a:ea typeface="+mn-lt"/>
                <a:cs typeface="+mn-lt"/>
              </a:rPr>
              <a:t>którymi</a:t>
            </a:r>
            <a:r>
              <a:rPr lang="en-US" sz="2000">
                <a:ea typeface="+mn-lt"/>
                <a:cs typeface="+mn-lt"/>
              </a:rPr>
              <a:t> </a:t>
            </a:r>
            <a:r>
              <a:rPr lang="en-US" sz="2000" err="1">
                <a:ea typeface="+mn-lt"/>
                <a:cs typeface="+mn-lt"/>
              </a:rPr>
              <a:t>byla</a:t>
            </a:r>
            <a:r>
              <a:rPr lang="en-US" sz="2000">
                <a:ea typeface="+mn-lt"/>
                <a:cs typeface="+mn-lt"/>
              </a:rPr>
              <a:t> </a:t>
            </a:r>
            <a:r>
              <a:rPr lang="en-US" sz="2000" err="1">
                <a:ea typeface="+mn-lt"/>
                <a:cs typeface="+mn-lt"/>
              </a:rPr>
              <a:t>szlachta</a:t>
            </a:r>
            <a:r>
              <a:rPr lang="en-US" sz="2000">
                <a:ea typeface="+mn-lt"/>
                <a:cs typeface="+mn-lt"/>
              </a:rPr>
              <a:t> </a:t>
            </a:r>
            <a:r>
              <a:rPr lang="en-US" sz="2000" err="1">
                <a:ea typeface="+mn-lt"/>
                <a:cs typeface="+mn-lt"/>
              </a:rPr>
              <a:t>ziemska</a:t>
            </a:r>
            <a:r>
              <a:rPr lang="en-US" sz="2000">
                <a:ea typeface="+mn-lt"/>
                <a:cs typeface="+mn-lt"/>
              </a:rPr>
              <a:t> </a:t>
            </a:r>
            <a:r>
              <a:rPr lang="en-US" sz="2000" err="1">
                <a:ea typeface="+mn-lt"/>
                <a:cs typeface="+mn-lt"/>
              </a:rPr>
              <a:t>i</a:t>
            </a:r>
            <a:r>
              <a:rPr lang="en-US" sz="2000">
                <a:ea typeface="+mn-lt"/>
                <a:cs typeface="+mn-lt"/>
              </a:rPr>
              <a:t> 24 </a:t>
            </a:r>
            <a:r>
              <a:rPr lang="en-US" sz="2000" err="1">
                <a:ea typeface="+mn-lt"/>
                <a:cs typeface="+mn-lt"/>
              </a:rPr>
              <a:t>plenipotentów</a:t>
            </a:r>
            <a:r>
              <a:rPr lang="en-US" sz="2000">
                <a:ea typeface="+mn-lt"/>
                <a:cs typeface="+mn-lt"/>
              </a:rPr>
              <a:t>, </a:t>
            </a:r>
            <a:r>
              <a:rPr lang="en-US" sz="2000" err="1">
                <a:ea typeface="+mn-lt"/>
                <a:cs typeface="+mn-lt"/>
              </a:rPr>
              <a:t>którzy</a:t>
            </a:r>
            <a:r>
              <a:rPr lang="en-US" sz="2000">
                <a:ea typeface="+mn-lt"/>
                <a:cs typeface="+mn-lt"/>
              </a:rPr>
              <a:t> </a:t>
            </a:r>
            <a:r>
              <a:rPr lang="en-US" sz="2000" err="1">
                <a:ea typeface="+mn-lt"/>
                <a:cs typeface="+mn-lt"/>
              </a:rPr>
              <a:t>reprezentowali</a:t>
            </a:r>
            <a:r>
              <a:rPr lang="en-US" sz="2000">
                <a:ea typeface="+mn-lt"/>
                <a:cs typeface="+mn-lt"/>
              </a:rPr>
              <a:t> </a:t>
            </a:r>
            <a:r>
              <a:rPr lang="en-US" sz="2000" err="1">
                <a:ea typeface="+mn-lt"/>
                <a:cs typeface="+mn-lt"/>
              </a:rPr>
              <a:t>miasta</a:t>
            </a:r>
            <a:r>
              <a:rPr lang="en-US" sz="2000">
                <a:ea typeface="+mn-lt"/>
                <a:cs typeface="+mn-lt"/>
              </a:rPr>
              <a:t> </a:t>
            </a:r>
            <a:r>
              <a:rPr lang="en-US" sz="2000" err="1">
                <a:ea typeface="+mn-lt"/>
                <a:cs typeface="+mn-lt"/>
              </a:rPr>
              <a:t>królewskie</a:t>
            </a:r>
            <a:r>
              <a:rPr lang="en-US" sz="2000">
                <a:ea typeface="+mn-lt"/>
                <a:cs typeface="+mn-lt"/>
              </a:rPr>
              <a:t>, a </a:t>
            </a:r>
            <a:r>
              <a:rPr lang="en-US" sz="2000" err="1">
                <a:ea typeface="+mn-lt"/>
                <a:cs typeface="+mn-lt"/>
              </a:rPr>
              <a:t>także</a:t>
            </a:r>
            <a:r>
              <a:rPr lang="en-US" sz="2000">
                <a:ea typeface="+mn-lt"/>
                <a:cs typeface="+mn-lt"/>
              </a:rPr>
              <a:t> Izba </a:t>
            </a:r>
            <a:r>
              <a:rPr lang="en-US" sz="2000" err="1">
                <a:ea typeface="+mn-lt"/>
                <a:cs typeface="+mn-lt"/>
              </a:rPr>
              <a:t>Senacka</a:t>
            </a:r>
            <a:r>
              <a:rPr lang="en-US" sz="2000">
                <a:ea typeface="+mn-lt"/>
                <a:cs typeface="+mn-lt"/>
              </a:rPr>
              <a:t> </a:t>
            </a:r>
            <a:r>
              <a:rPr lang="en-US" sz="2000" err="1">
                <a:ea typeface="+mn-lt"/>
                <a:cs typeface="+mn-lt"/>
              </a:rPr>
              <a:t>ze</a:t>
            </a:r>
            <a:r>
              <a:rPr lang="en-US" sz="2000">
                <a:ea typeface="+mn-lt"/>
                <a:cs typeface="+mn-lt"/>
              </a:rPr>
              <a:t> 132 </a:t>
            </a:r>
            <a:r>
              <a:rPr lang="en-US" sz="2000" err="1">
                <a:ea typeface="+mn-lt"/>
                <a:cs typeface="+mn-lt"/>
              </a:rPr>
              <a:t>członkami</a:t>
            </a:r>
            <a:r>
              <a:rPr lang="en-US" sz="2000">
                <a:ea typeface="+mn-lt"/>
                <a:cs typeface="+mn-lt"/>
              </a:rPr>
              <a:t>. </a:t>
            </a:r>
            <a:r>
              <a:rPr lang="en-US" sz="2000" err="1">
                <a:ea typeface="+mn-lt"/>
                <a:cs typeface="+mn-lt"/>
              </a:rPr>
              <a:t>Wśród</a:t>
            </a:r>
            <a:r>
              <a:rPr lang="en-US" sz="2000">
                <a:ea typeface="+mn-lt"/>
                <a:cs typeface="+mn-lt"/>
              </a:rPr>
              <a:t> </a:t>
            </a:r>
            <a:r>
              <a:rPr lang="en-US" sz="2000" err="1">
                <a:ea typeface="+mn-lt"/>
                <a:cs typeface="+mn-lt"/>
              </a:rPr>
              <a:t>nich</a:t>
            </a:r>
            <a:r>
              <a:rPr lang="en-US" sz="2000">
                <a:ea typeface="+mn-lt"/>
                <a:cs typeface="+mn-lt"/>
              </a:rPr>
              <a:t> </a:t>
            </a:r>
            <a:r>
              <a:rPr lang="en-US" sz="2000" err="1">
                <a:ea typeface="+mn-lt"/>
                <a:cs typeface="+mn-lt"/>
              </a:rPr>
              <a:t>byli</a:t>
            </a:r>
            <a:r>
              <a:rPr lang="en-US" sz="2000">
                <a:ea typeface="+mn-lt"/>
                <a:cs typeface="+mn-lt"/>
              </a:rPr>
              <a:t> </a:t>
            </a:r>
            <a:r>
              <a:rPr lang="en-US" sz="2000" err="1">
                <a:ea typeface="+mn-lt"/>
                <a:cs typeface="+mn-lt"/>
              </a:rPr>
              <a:t>między</a:t>
            </a:r>
            <a:r>
              <a:rPr lang="en-US" sz="2000">
                <a:ea typeface="+mn-lt"/>
                <a:cs typeface="+mn-lt"/>
              </a:rPr>
              <a:t> </a:t>
            </a:r>
            <a:r>
              <a:rPr lang="en-US" sz="2000" err="1">
                <a:ea typeface="+mn-lt"/>
                <a:cs typeface="+mn-lt"/>
              </a:rPr>
              <a:t>innymi</a:t>
            </a:r>
            <a:r>
              <a:rPr lang="en-US" sz="2000">
                <a:ea typeface="+mn-lt"/>
                <a:cs typeface="+mn-lt"/>
              </a:rPr>
              <a:t>: </a:t>
            </a:r>
            <a:r>
              <a:rPr lang="en-US" sz="2000" err="1">
                <a:ea typeface="+mn-lt"/>
                <a:cs typeface="+mn-lt"/>
              </a:rPr>
              <a:t>senatorowie</a:t>
            </a:r>
            <a:r>
              <a:rPr lang="en-US" sz="2000">
                <a:ea typeface="+mn-lt"/>
                <a:cs typeface="+mn-lt"/>
              </a:rPr>
              <a:t>, </a:t>
            </a:r>
            <a:r>
              <a:rPr lang="en-US" sz="2000" err="1">
                <a:ea typeface="+mn-lt"/>
                <a:cs typeface="+mn-lt"/>
              </a:rPr>
              <a:t>wojewodowie</a:t>
            </a:r>
            <a:r>
              <a:rPr lang="en-US" sz="2000">
                <a:ea typeface="+mn-lt"/>
                <a:cs typeface="+mn-lt"/>
              </a:rPr>
              <a:t>, </a:t>
            </a:r>
            <a:r>
              <a:rPr lang="en-US" sz="2000" err="1">
                <a:ea typeface="+mn-lt"/>
                <a:cs typeface="+mn-lt"/>
              </a:rPr>
              <a:t>ministrowie</a:t>
            </a:r>
            <a:r>
              <a:rPr lang="en-US" sz="2000">
                <a:ea typeface="+mn-lt"/>
                <a:cs typeface="+mn-lt"/>
              </a:rPr>
              <a:t>, </a:t>
            </a:r>
            <a:r>
              <a:rPr lang="en-US" sz="2000" err="1">
                <a:ea typeface="+mn-lt"/>
                <a:cs typeface="+mn-lt"/>
              </a:rPr>
              <a:t>biskupi</a:t>
            </a:r>
            <a:r>
              <a:rPr lang="en-US" sz="2000">
                <a:ea typeface="+mn-lt"/>
                <a:cs typeface="+mn-lt"/>
              </a:rPr>
              <a:t> </a:t>
            </a:r>
            <a:r>
              <a:rPr lang="en-US" sz="2000" err="1">
                <a:ea typeface="+mn-lt"/>
                <a:cs typeface="+mn-lt"/>
              </a:rPr>
              <a:t>i</a:t>
            </a:r>
            <a:r>
              <a:rPr lang="en-US" sz="2000">
                <a:ea typeface="+mn-lt"/>
                <a:cs typeface="+mn-lt"/>
              </a:rPr>
              <a:t> </a:t>
            </a:r>
            <a:r>
              <a:rPr lang="en-US" sz="2000" err="1">
                <a:ea typeface="+mn-lt"/>
                <a:cs typeface="+mn-lt"/>
              </a:rPr>
              <a:t>kasztelanowie</a:t>
            </a:r>
            <a:r>
              <a:rPr lang="en-US" sz="2000">
                <a:ea typeface="+mn-lt"/>
                <a:cs typeface="+mn-lt"/>
              </a:rPr>
              <a:t>.</a:t>
            </a:r>
            <a:endParaRPr lang="en-US" sz="2000"/>
          </a:p>
          <a:p>
            <a:pPr>
              <a:buSzPct val="114999"/>
            </a:pPr>
            <a:r>
              <a:rPr lang="en-US" sz="2000" err="1">
                <a:ea typeface="+mn-lt"/>
                <a:cs typeface="+mn-lt"/>
              </a:rPr>
              <a:t>Władza</a:t>
            </a:r>
            <a:r>
              <a:rPr lang="en-US" sz="2000">
                <a:ea typeface="+mn-lt"/>
                <a:cs typeface="+mn-lt"/>
              </a:rPr>
              <a:t> </a:t>
            </a:r>
            <a:r>
              <a:rPr lang="en-US" sz="2000" err="1">
                <a:ea typeface="+mn-lt"/>
                <a:cs typeface="+mn-lt"/>
              </a:rPr>
              <a:t>wykonawcza</a:t>
            </a:r>
            <a:r>
              <a:rPr lang="en-US" sz="2000">
                <a:ea typeface="+mn-lt"/>
                <a:cs typeface="+mn-lt"/>
              </a:rPr>
              <a:t> </a:t>
            </a:r>
            <a:r>
              <a:rPr lang="en-US" sz="2000" err="1">
                <a:ea typeface="+mn-lt"/>
                <a:cs typeface="+mn-lt"/>
              </a:rPr>
              <a:t>leżała</a:t>
            </a:r>
            <a:r>
              <a:rPr lang="en-US" sz="2000">
                <a:ea typeface="+mn-lt"/>
                <a:cs typeface="+mn-lt"/>
              </a:rPr>
              <a:t> w </a:t>
            </a:r>
            <a:r>
              <a:rPr lang="en-US" sz="2000" err="1">
                <a:ea typeface="+mn-lt"/>
                <a:cs typeface="+mn-lt"/>
              </a:rPr>
              <a:t>rękach</a:t>
            </a:r>
            <a:r>
              <a:rPr lang="en-US" sz="2000">
                <a:ea typeface="+mn-lt"/>
                <a:cs typeface="+mn-lt"/>
              </a:rPr>
              <a:t> Rady </a:t>
            </a:r>
            <a:r>
              <a:rPr lang="en-US" sz="2000" err="1">
                <a:ea typeface="+mn-lt"/>
                <a:cs typeface="+mn-lt"/>
              </a:rPr>
              <a:t>Królewskiej</a:t>
            </a:r>
            <a:r>
              <a:rPr lang="en-US" sz="2000">
                <a:ea typeface="+mn-lt"/>
                <a:cs typeface="+mn-lt"/>
              </a:rPr>
              <a:t>, w </a:t>
            </a:r>
            <a:r>
              <a:rPr lang="en-US" sz="2000" err="1">
                <a:ea typeface="+mn-lt"/>
                <a:cs typeface="+mn-lt"/>
              </a:rPr>
              <a:t>której</a:t>
            </a:r>
            <a:r>
              <a:rPr lang="en-US" sz="2000">
                <a:ea typeface="+mn-lt"/>
                <a:cs typeface="+mn-lt"/>
              </a:rPr>
              <a:t> </a:t>
            </a:r>
            <a:r>
              <a:rPr lang="en-US" sz="2000" err="1">
                <a:ea typeface="+mn-lt"/>
                <a:cs typeface="+mn-lt"/>
              </a:rPr>
              <a:t>skład</a:t>
            </a:r>
            <a:r>
              <a:rPr lang="en-US" sz="2000">
                <a:ea typeface="+mn-lt"/>
                <a:cs typeface="+mn-lt"/>
              </a:rPr>
              <a:t> </a:t>
            </a:r>
            <a:r>
              <a:rPr lang="en-US" sz="2000" err="1">
                <a:ea typeface="+mn-lt"/>
                <a:cs typeface="+mn-lt"/>
              </a:rPr>
              <a:t>wchodzili</a:t>
            </a:r>
            <a:r>
              <a:rPr lang="en-US" sz="2000">
                <a:ea typeface="+mn-lt"/>
                <a:cs typeface="+mn-lt"/>
              </a:rPr>
              <a:t>: Król (</a:t>
            </a:r>
            <a:r>
              <a:rPr lang="en-US" sz="2000" err="1">
                <a:ea typeface="+mn-lt"/>
                <a:cs typeface="+mn-lt"/>
              </a:rPr>
              <a:t>przewodniczący</a:t>
            </a:r>
            <a:r>
              <a:rPr lang="en-US" sz="2000">
                <a:ea typeface="+mn-lt"/>
                <a:cs typeface="+mn-lt"/>
              </a:rPr>
              <a:t>), </a:t>
            </a:r>
            <a:r>
              <a:rPr lang="en-US" sz="2000" err="1">
                <a:ea typeface="+mn-lt"/>
                <a:cs typeface="+mn-lt"/>
              </a:rPr>
              <a:t>pięciu</a:t>
            </a:r>
            <a:r>
              <a:rPr lang="en-US" sz="2000">
                <a:ea typeface="+mn-lt"/>
                <a:cs typeface="+mn-lt"/>
              </a:rPr>
              <a:t> </a:t>
            </a:r>
            <a:r>
              <a:rPr lang="en-US" sz="2000" err="1">
                <a:ea typeface="+mn-lt"/>
                <a:cs typeface="+mn-lt"/>
              </a:rPr>
              <a:t>ministrów</a:t>
            </a:r>
            <a:r>
              <a:rPr lang="en-US" sz="2000">
                <a:ea typeface="+mn-lt"/>
                <a:cs typeface="+mn-lt"/>
              </a:rPr>
              <a:t>, </a:t>
            </a:r>
            <a:r>
              <a:rPr lang="en-US" sz="2000" err="1">
                <a:ea typeface="+mn-lt"/>
                <a:cs typeface="+mn-lt"/>
              </a:rPr>
              <a:t>prymas</a:t>
            </a:r>
            <a:r>
              <a:rPr lang="en-US" sz="2000">
                <a:ea typeface="+mn-lt"/>
                <a:cs typeface="+mn-lt"/>
              </a:rPr>
              <a:t> Polski (</a:t>
            </a:r>
            <a:r>
              <a:rPr lang="en-US" sz="2000" err="1">
                <a:ea typeface="+mn-lt"/>
                <a:cs typeface="+mn-lt"/>
              </a:rPr>
              <a:t>przewodniczący</a:t>
            </a:r>
            <a:r>
              <a:rPr lang="en-US" sz="2000">
                <a:ea typeface="+mn-lt"/>
                <a:cs typeface="+mn-lt"/>
              </a:rPr>
              <a:t> </a:t>
            </a:r>
            <a:r>
              <a:rPr lang="en-US" sz="2000" err="1">
                <a:ea typeface="+mn-lt"/>
                <a:cs typeface="+mn-lt"/>
              </a:rPr>
              <a:t>Komisji</a:t>
            </a:r>
            <a:r>
              <a:rPr lang="en-US" sz="2000">
                <a:ea typeface="+mn-lt"/>
                <a:cs typeface="+mn-lt"/>
              </a:rPr>
              <a:t> </a:t>
            </a:r>
            <a:r>
              <a:rPr lang="en-US" sz="2000" err="1">
                <a:ea typeface="+mn-lt"/>
                <a:cs typeface="+mn-lt"/>
              </a:rPr>
              <a:t>Edukacji</a:t>
            </a:r>
            <a:r>
              <a:rPr lang="en-US" sz="2000">
                <a:ea typeface="+mn-lt"/>
                <a:cs typeface="+mn-lt"/>
              </a:rPr>
              <a:t> </a:t>
            </a:r>
            <a:r>
              <a:rPr lang="en-US" sz="2000" err="1">
                <a:ea typeface="+mn-lt"/>
                <a:cs typeface="+mn-lt"/>
              </a:rPr>
              <a:t>Narodowej</a:t>
            </a:r>
            <a:r>
              <a:rPr lang="en-US" sz="2000">
                <a:ea typeface="+mn-lt"/>
                <a:cs typeface="+mn-lt"/>
              </a:rPr>
              <a:t>), a </a:t>
            </a:r>
            <a:r>
              <a:rPr lang="en-US" sz="2000" err="1">
                <a:ea typeface="+mn-lt"/>
                <a:cs typeface="+mn-lt"/>
              </a:rPr>
              <a:t>także</a:t>
            </a:r>
            <a:r>
              <a:rPr lang="en-US" sz="2000">
                <a:ea typeface="+mn-lt"/>
                <a:cs typeface="+mn-lt"/>
              </a:rPr>
              <a:t> bez </a:t>
            </a:r>
            <a:r>
              <a:rPr lang="en-US" sz="2000" err="1">
                <a:ea typeface="+mn-lt"/>
                <a:cs typeface="+mn-lt"/>
              </a:rPr>
              <a:t>prawa</a:t>
            </a:r>
            <a:r>
              <a:rPr lang="en-US" sz="2000">
                <a:ea typeface="+mn-lt"/>
                <a:cs typeface="+mn-lt"/>
              </a:rPr>
              <a:t> </a:t>
            </a:r>
            <a:r>
              <a:rPr lang="en-US" sz="2000" err="1">
                <a:ea typeface="+mn-lt"/>
                <a:cs typeface="+mn-lt"/>
              </a:rPr>
              <a:t>głosu</a:t>
            </a:r>
            <a:r>
              <a:rPr lang="en-US" sz="2000">
                <a:ea typeface="+mn-lt"/>
                <a:cs typeface="+mn-lt"/>
              </a:rPr>
              <a:t> </a:t>
            </a:r>
            <a:r>
              <a:rPr lang="en-US" sz="2000" err="1">
                <a:ea typeface="+mn-lt"/>
                <a:cs typeface="+mn-lt"/>
              </a:rPr>
              <a:t>następca</a:t>
            </a:r>
            <a:r>
              <a:rPr lang="en-US" sz="2000">
                <a:ea typeface="+mn-lt"/>
                <a:cs typeface="+mn-lt"/>
              </a:rPr>
              <a:t> </a:t>
            </a:r>
            <a:r>
              <a:rPr lang="en-US" sz="2000" err="1">
                <a:ea typeface="+mn-lt"/>
                <a:cs typeface="+mn-lt"/>
              </a:rPr>
              <a:t>tronu</a:t>
            </a:r>
            <a:r>
              <a:rPr lang="en-US" sz="2000">
                <a:ea typeface="+mn-lt"/>
                <a:cs typeface="+mn-lt"/>
              </a:rPr>
              <a:t>, </a:t>
            </a:r>
            <a:r>
              <a:rPr lang="en-US" sz="2000" err="1">
                <a:ea typeface="+mn-lt"/>
                <a:cs typeface="+mn-lt"/>
              </a:rPr>
              <a:t>marszałek</a:t>
            </a:r>
            <a:r>
              <a:rPr lang="en-US" sz="2000">
                <a:ea typeface="+mn-lt"/>
                <a:cs typeface="+mn-lt"/>
              </a:rPr>
              <a:t> </a:t>
            </a:r>
            <a:r>
              <a:rPr lang="en-US" sz="2000" err="1">
                <a:ea typeface="+mn-lt"/>
                <a:cs typeface="+mn-lt"/>
              </a:rPr>
              <a:t>sejmu</a:t>
            </a:r>
            <a:r>
              <a:rPr lang="en-US" sz="2000">
                <a:ea typeface="+mn-lt"/>
                <a:cs typeface="+mn-lt"/>
              </a:rPr>
              <a:t> </a:t>
            </a:r>
            <a:r>
              <a:rPr lang="en-US" sz="2000" err="1">
                <a:ea typeface="+mn-lt"/>
                <a:cs typeface="+mn-lt"/>
              </a:rPr>
              <a:t>i</a:t>
            </a:r>
            <a:r>
              <a:rPr lang="en-US" sz="2000">
                <a:ea typeface="+mn-lt"/>
                <a:cs typeface="+mn-lt"/>
              </a:rPr>
              <a:t> </a:t>
            </a:r>
            <a:r>
              <a:rPr lang="en-US" sz="2000" err="1">
                <a:ea typeface="+mn-lt"/>
                <a:cs typeface="+mn-lt"/>
              </a:rPr>
              <a:t>dwóch</a:t>
            </a:r>
            <a:r>
              <a:rPr lang="en-US" sz="2000">
                <a:ea typeface="+mn-lt"/>
                <a:cs typeface="+mn-lt"/>
              </a:rPr>
              <a:t> </a:t>
            </a:r>
            <a:r>
              <a:rPr lang="en-US" sz="2000" err="1">
                <a:ea typeface="+mn-lt"/>
                <a:cs typeface="+mn-lt"/>
              </a:rPr>
              <a:t>sekretarzy</a:t>
            </a:r>
            <a:r>
              <a:rPr lang="en-US" sz="2000">
                <a:ea typeface="+mn-lt"/>
                <a:cs typeface="+mn-lt"/>
              </a:rPr>
              <a:t>. Konstytucja 3 </a:t>
            </a:r>
            <a:r>
              <a:rPr lang="en-US" sz="2000" err="1">
                <a:ea typeface="+mn-lt"/>
                <a:cs typeface="+mn-lt"/>
              </a:rPr>
              <a:t>maja</a:t>
            </a:r>
            <a:r>
              <a:rPr lang="en-US" sz="2000">
                <a:ea typeface="+mn-lt"/>
                <a:cs typeface="+mn-lt"/>
              </a:rPr>
              <a:t> </a:t>
            </a:r>
            <a:r>
              <a:rPr lang="en-US" sz="2000" err="1">
                <a:ea typeface="+mn-lt"/>
                <a:cs typeface="+mn-lt"/>
              </a:rPr>
              <a:t>wprowadziła</a:t>
            </a:r>
            <a:r>
              <a:rPr lang="en-US" sz="2000">
                <a:ea typeface="+mn-lt"/>
                <a:cs typeface="+mn-lt"/>
              </a:rPr>
              <a:t> </a:t>
            </a:r>
            <a:r>
              <a:rPr lang="en-US" sz="2000" err="1">
                <a:ea typeface="+mn-lt"/>
                <a:cs typeface="+mn-lt"/>
              </a:rPr>
              <a:t>pięciu</a:t>
            </a:r>
            <a:r>
              <a:rPr lang="en-US" sz="2000">
                <a:ea typeface="+mn-lt"/>
                <a:cs typeface="+mn-lt"/>
              </a:rPr>
              <a:t> </a:t>
            </a:r>
            <a:r>
              <a:rPr lang="en-US" sz="2000" err="1">
                <a:ea typeface="+mn-lt"/>
                <a:cs typeface="+mn-lt"/>
              </a:rPr>
              <a:t>ministrów</a:t>
            </a:r>
            <a:r>
              <a:rPr lang="en-US" sz="2000">
                <a:ea typeface="+mn-lt"/>
                <a:cs typeface="+mn-lt"/>
              </a:rPr>
              <a:t>: </a:t>
            </a:r>
            <a:r>
              <a:rPr lang="en-US" sz="2000" err="1">
                <a:ea typeface="+mn-lt"/>
                <a:cs typeface="+mn-lt"/>
              </a:rPr>
              <a:t>policji</a:t>
            </a:r>
            <a:r>
              <a:rPr lang="en-US" sz="2000">
                <a:ea typeface="+mn-lt"/>
                <a:cs typeface="+mn-lt"/>
              </a:rPr>
              <a:t>, </a:t>
            </a:r>
            <a:r>
              <a:rPr lang="en-US" sz="2000" err="1">
                <a:ea typeface="+mn-lt"/>
                <a:cs typeface="+mn-lt"/>
              </a:rPr>
              <a:t>pieczęci</a:t>
            </a:r>
            <a:r>
              <a:rPr lang="en-US" sz="2000">
                <a:ea typeface="+mn-lt"/>
                <a:cs typeface="+mn-lt"/>
              </a:rPr>
              <a:t> (</a:t>
            </a:r>
            <a:r>
              <a:rPr lang="en-US" sz="2000" err="1">
                <a:ea typeface="+mn-lt"/>
                <a:cs typeface="+mn-lt"/>
              </a:rPr>
              <a:t>odpowiada</a:t>
            </a:r>
            <a:r>
              <a:rPr lang="en-US" sz="2000">
                <a:ea typeface="+mn-lt"/>
                <a:cs typeface="+mn-lt"/>
              </a:rPr>
              <a:t> </a:t>
            </a:r>
            <a:r>
              <a:rPr lang="en-US" sz="2000" err="1">
                <a:ea typeface="+mn-lt"/>
                <a:cs typeface="+mn-lt"/>
              </a:rPr>
              <a:t>obecnemu</a:t>
            </a:r>
            <a:r>
              <a:rPr lang="en-US" sz="2000">
                <a:ea typeface="+mn-lt"/>
                <a:cs typeface="+mn-lt"/>
              </a:rPr>
              <a:t> </a:t>
            </a:r>
            <a:r>
              <a:rPr lang="en-US" sz="2000" err="1">
                <a:ea typeface="+mn-lt"/>
                <a:cs typeface="+mn-lt"/>
              </a:rPr>
              <a:t>ministrowi</a:t>
            </a:r>
            <a:r>
              <a:rPr lang="en-US" sz="2000">
                <a:ea typeface="+mn-lt"/>
                <a:cs typeface="+mn-lt"/>
              </a:rPr>
              <a:t> </a:t>
            </a:r>
            <a:r>
              <a:rPr lang="en-US" sz="2000" err="1">
                <a:ea typeface="+mn-lt"/>
                <a:cs typeface="+mn-lt"/>
              </a:rPr>
              <a:t>spraw</a:t>
            </a:r>
            <a:r>
              <a:rPr lang="en-US" sz="2000">
                <a:ea typeface="+mn-lt"/>
                <a:cs typeface="+mn-lt"/>
              </a:rPr>
              <a:t> </a:t>
            </a:r>
            <a:r>
              <a:rPr lang="en-US" sz="2000" err="1">
                <a:ea typeface="+mn-lt"/>
                <a:cs typeface="+mn-lt"/>
              </a:rPr>
              <a:t>wewnętrznych</a:t>
            </a:r>
            <a:r>
              <a:rPr lang="en-US" sz="2000">
                <a:ea typeface="+mn-lt"/>
                <a:cs typeface="+mn-lt"/>
              </a:rPr>
              <a:t>), </a:t>
            </a:r>
            <a:r>
              <a:rPr lang="en-US" sz="2000" err="1">
                <a:ea typeface="+mn-lt"/>
                <a:cs typeface="+mn-lt"/>
              </a:rPr>
              <a:t>ministra</a:t>
            </a:r>
            <a:r>
              <a:rPr lang="en-US" sz="2000">
                <a:ea typeface="+mn-lt"/>
                <a:cs typeface="+mn-lt"/>
              </a:rPr>
              <a:t> </a:t>
            </a:r>
            <a:r>
              <a:rPr lang="en-US" sz="2000" err="1">
                <a:ea typeface="+mn-lt"/>
                <a:cs typeface="+mn-lt"/>
              </a:rPr>
              <a:t>pieczęci</a:t>
            </a:r>
            <a:r>
              <a:rPr lang="en-US" sz="2000">
                <a:ea typeface="+mn-lt"/>
                <a:cs typeface="+mn-lt"/>
              </a:rPr>
              <a:t> </a:t>
            </a:r>
            <a:r>
              <a:rPr lang="en-US" sz="2000" err="1">
                <a:ea typeface="+mn-lt"/>
                <a:cs typeface="+mn-lt"/>
              </a:rPr>
              <a:t>spraw</a:t>
            </a:r>
            <a:r>
              <a:rPr lang="en-US" sz="2000">
                <a:ea typeface="+mn-lt"/>
                <a:cs typeface="+mn-lt"/>
              </a:rPr>
              <a:t> </a:t>
            </a:r>
            <a:r>
              <a:rPr lang="en-US" sz="2000" err="1">
                <a:ea typeface="+mn-lt"/>
                <a:cs typeface="+mn-lt"/>
              </a:rPr>
              <a:t>zagranicznych</a:t>
            </a:r>
            <a:r>
              <a:rPr lang="en-US" sz="2000">
                <a:ea typeface="+mn-lt"/>
                <a:cs typeface="+mn-lt"/>
              </a:rPr>
              <a:t>, </a:t>
            </a:r>
            <a:r>
              <a:rPr lang="en-US" sz="2000" err="1">
                <a:ea typeface="+mn-lt"/>
                <a:cs typeface="+mn-lt"/>
              </a:rPr>
              <a:t>belii</a:t>
            </a:r>
            <a:r>
              <a:rPr lang="en-US" sz="2000">
                <a:ea typeface="+mn-lt"/>
                <a:cs typeface="+mn-lt"/>
              </a:rPr>
              <a:t> (</a:t>
            </a:r>
            <a:r>
              <a:rPr lang="en-US" sz="2000" err="1">
                <a:ea typeface="+mn-lt"/>
                <a:cs typeface="+mn-lt"/>
              </a:rPr>
              <a:t>czyli</a:t>
            </a:r>
            <a:r>
              <a:rPr lang="en-US" sz="2000">
                <a:ea typeface="+mn-lt"/>
                <a:cs typeface="+mn-lt"/>
              </a:rPr>
              <a:t> </a:t>
            </a:r>
            <a:r>
              <a:rPr lang="en-US" sz="2000" err="1">
                <a:ea typeface="+mn-lt"/>
                <a:cs typeface="+mn-lt"/>
              </a:rPr>
              <a:t>ministra</a:t>
            </a:r>
            <a:r>
              <a:rPr lang="en-US" sz="2000">
                <a:ea typeface="+mn-lt"/>
                <a:cs typeface="+mn-lt"/>
              </a:rPr>
              <a:t> </a:t>
            </a:r>
            <a:r>
              <a:rPr lang="en-US" sz="2000" err="1">
                <a:ea typeface="+mn-lt"/>
                <a:cs typeface="+mn-lt"/>
              </a:rPr>
              <a:t>wojny</a:t>
            </a:r>
            <a:r>
              <a:rPr lang="en-US" sz="2000">
                <a:ea typeface="+mn-lt"/>
                <a:cs typeface="+mn-lt"/>
              </a:rPr>
              <a:t>) </a:t>
            </a:r>
            <a:r>
              <a:rPr lang="en-US" sz="2000" err="1">
                <a:ea typeface="+mn-lt"/>
                <a:cs typeface="+mn-lt"/>
              </a:rPr>
              <a:t>i</a:t>
            </a:r>
            <a:r>
              <a:rPr lang="en-US" sz="2000">
                <a:ea typeface="+mn-lt"/>
                <a:cs typeface="+mn-lt"/>
              </a:rPr>
              <a:t> </a:t>
            </a:r>
            <a:r>
              <a:rPr lang="en-US" sz="2000" err="1">
                <a:ea typeface="+mn-lt"/>
                <a:cs typeface="+mn-lt"/>
              </a:rPr>
              <a:t>ministra</a:t>
            </a:r>
            <a:r>
              <a:rPr lang="en-US" sz="2000">
                <a:ea typeface="+mn-lt"/>
                <a:cs typeface="+mn-lt"/>
              </a:rPr>
              <a:t> </a:t>
            </a:r>
            <a:r>
              <a:rPr lang="en-US" sz="2000" err="1">
                <a:ea typeface="+mn-lt"/>
                <a:cs typeface="+mn-lt"/>
              </a:rPr>
              <a:t>skarbu</a:t>
            </a:r>
            <a:r>
              <a:rPr lang="en-US" sz="2000">
                <a:ea typeface="+mn-lt"/>
                <a:cs typeface="+mn-lt"/>
              </a:rPr>
              <a:t>.</a:t>
            </a:r>
            <a:endParaRPr lang="en-US" sz="2000"/>
          </a:p>
          <a:p>
            <a:pPr>
              <a:buSzPct val="114999"/>
            </a:pPr>
            <a:endParaRPr lang="en-US" sz="2000"/>
          </a:p>
        </p:txBody>
      </p:sp>
    </p:spTree>
    <p:extLst>
      <p:ext uri="{BB962C8B-B14F-4D97-AF65-F5344CB8AC3E}">
        <p14:creationId xmlns:p14="http://schemas.microsoft.com/office/powerpoint/2010/main" val="1659763437"/>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195DC2-3F72-4088-B6EB-42846AE3150C}"/>
              </a:ext>
            </a:extLst>
          </p:cNvPr>
          <p:cNvSpPr txBox="1"/>
          <p:nvPr/>
        </p:nvSpPr>
        <p:spPr>
          <a:xfrm>
            <a:off x="948857" y="1093373"/>
            <a:ext cx="10291313"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ea typeface="+mn-lt"/>
                <a:cs typeface="+mn-lt"/>
              </a:rPr>
              <a:t>Konstytucja została uchwalona </a:t>
            </a:r>
            <a:r>
              <a:rPr lang="en-US" sz="2000" err="1">
                <a:ea typeface="+mn-lt"/>
                <a:cs typeface="+mn-lt"/>
              </a:rPr>
              <a:t>na</a:t>
            </a:r>
            <a:r>
              <a:rPr lang="en-US" sz="2000">
                <a:ea typeface="+mn-lt"/>
                <a:cs typeface="+mn-lt"/>
              </a:rPr>
              <a:t> Zamku </a:t>
            </a:r>
            <a:r>
              <a:rPr lang="en-US" sz="2000" err="1">
                <a:ea typeface="+mn-lt"/>
                <a:cs typeface="+mn-lt"/>
              </a:rPr>
              <a:t>Królewskim</a:t>
            </a:r>
            <a:r>
              <a:rPr lang="en-US" sz="2000">
                <a:ea typeface="+mn-lt"/>
                <a:cs typeface="+mn-lt"/>
              </a:rPr>
              <a:t> w Warszawie.</a:t>
            </a:r>
          </a:p>
          <a:p>
            <a:pPr marL="342900" indent="-342900">
              <a:buFont typeface="Arial"/>
              <a:buChar char="•"/>
            </a:pPr>
            <a:r>
              <a:rPr lang="en-US" sz="2000" err="1">
                <a:ea typeface="+mn-lt"/>
                <a:cs typeface="+mn-lt"/>
              </a:rPr>
              <a:t>Obrady</a:t>
            </a:r>
            <a:r>
              <a:rPr lang="en-US" sz="2000">
                <a:ea typeface="+mn-lt"/>
                <a:cs typeface="+mn-lt"/>
              </a:rPr>
              <a:t> Sejmu </a:t>
            </a:r>
            <a:r>
              <a:rPr lang="en-US" sz="2000" err="1">
                <a:ea typeface="+mn-lt"/>
                <a:cs typeface="+mn-lt"/>
              </a:rPr>
              <a:t>były</a:t>
            </a:r>
            <a:r>
              <a:rPr lang="en-US" sz="2000">
                <a:ea typeface="+mn-lt"/>
                <a:cs typeface="+mn-lt"/>
              </a:rPr>
              <a:t> </a:t>
            </a:r>
            <a:r>
              <a:rPr lang="en-US" sz="2000" err="1">
                <a:ea typeface="+mn-lt"/>
                <a:cs typeface="+mn-lt"/>
              </a:rPr>
              <a:t>burzliwe</a:t>
            </a:r>
            <a:r>
              <a:rPr lang="en-US" sz="2000">
                <a:ea typeface="+mn-lt"/>
                <a:cs typeface="+mn-lt"/>
              </a:rPr>
              <a:t>. W </a:t>
            </a:r>
            <a:r>
              <a:rPr lang="en-US" sz="2000" err="1">
                <a:ea typeface="+mn-lt"/>
                <a:cs typeface="+mn-lt"/>
              </a:rPr>
              <a:t>czasie</a:t>
            </a:r>
            <a:r>
              <a:rPr lang="en-US" sz="2000">
                <a:ea typeface="+mn-lt"/>
                <a:cs typeface="+mn-lt"/>
              </a:rPr>
              <a:t> </a:t>
            </a:r>
            <a:r>
              <a:rPr lang="en-US" sz="2000" err="1">
                <a:ea typeface="+mn-lt"/>
                <a:cs typeface="+mn-lt"/>
              </a:rPr>
              <a:t>obrad</a:t>
            </a:r>
            <a:r>
              <a:rPr lang="en-US" sz="2000">
                <a:ea typeface="+mn-lt"/>
                <a:cs typeface="+mn-lt"/>
              </a:rPr>
              <a:t> </a:t>
            </a:r>
            <a:r>
              <a:rPr lang="en-US" sz="2000" err="1">
                <a:ea typeface="+mn-lt"/>
                <a:cs typeface="+mn-lt"/>
              </a:rPr>
              <a:t>król</a:t>
            </a:r>
            <a:r>
              <a:rPr lang="en-US" sz="2000">
                <a:ea typeface="+mn-lt"/>
                <a:cs typeface="+mn-lt"/>
              </a:rPr>
              <a:t> Stanisław August Poniatowski </a:t>
            </a:r>
            <a:r>
              <a:rPr lang="en-US" sz="2000" err="1">
                <a:ea typeface="+mn-lt"/>
                <a:cs typeface="+mn-lt"/>
              </a:rPr>
              <a:t>przemawiał</a:t>
            </a:r>
            <a:r>
              <a:rPr lang="en-US" sz="2000">
                <a:ea typeface="+mn-lt"/>
                <a:cs typeface="+mn-lt"/>
              </a:rPr>
              <a:t> </a:t>
            </a:r>
            <a:r>
              <a:rPr lang="en-US" sz="2000" err="1">
                <a:ea typeface="+mn-lt"/>
                <a:cs typeface="+mn-lt"/>
              </a:rPr>
              <a:t>trzy</a:t>
            </a:r>
            <a:r>
              <a:rPr lang="en-US" sz="2000">
                <a:ea typeface="+mn-lt"/>
                <a:cs typeface="+mn-lt"/>
              </a:rPr>
              <a:t> </a:t>
            </a:r>
            <a:r>
              <a:rPr lang="en-US" sz="2000" err="1">
                <a:ea typeface="+mn-lt"/>
                <a:cs typeface="+mn-lt"/>
              </a:rPr>
              <a:t>razy</a:t>
            </a:r>
            <a:r>
              <a:rPr lang="en-US" sz="2000">
                <a:ea typeface="+mn-lt"/>
                <a:cs typeface="+mn-lt"/>
              </a:rPr>
              <a:t>, </a:t>
            </a:r>
            <a:r>
              <a:rPr lang="en-US" sz="2000" err="1">
                <a:ea typeface="+mn-lt"/>
                <a:cs typeface="+mn-lt"/>
              </a:rPr>
              <a:t>wskazując</a:t>
            </a:r>
            <a:r>
              <a:rPr lang="en-US" sz="2000">
                <a:ea typeface="+mn-lt"/>
                <a:cs typeface="+mn-lt"/>
              </a:rPr>
              <a:t> </a:t>
            </a:r>
            <a:r>
              <a:rPr lang="en-US" sz="2000" err="1">
                <a:ea typeface="+mn-lt"/>
                <a:cs typeface="+mn-lt"/>
              </a:rPr>
              <a:t>pilną</a:t>
            </a:r>
            <a:r>
              <a:rPr lang="en-US" sz="2000">
                <a:ea typeface="+mn-lt"/>
                <a:cs typeface="+mn-lt"/>
              </a:rPr>
              <a:t> </a:t>
            </a:r>
            <a:r>
              <a:rPr lang="en-US" sz="2000" err="1">
                <a:ea typeface="+mn-lt"/>
                <a:cs typeface="+mn-lt"/>
              </a:rPr>
              <a:t>konieczność</a:t>
            </a:r>
            <a:r>
              <a:rPr lang="en-US" sz="2000">
                <a:ea typeface="+mn-lt"/>
                <a:cs typeface="+mn-lt"/>
              </a:rPr>
              <a:t> </a:t>
            </a:r>
            <a:r>
              <a:rPr lang="en-US" sz="2000" err="1">
                <a:ea typeface="+mn-lt"/>
                <a:cs typeface="+mn-lt"/>
              </a:rPr>
              <a:t>naprawienia</a:t>
            </a:r>
            <a:r>
              <a:rPr lang="en-US" sz="2000">
                <a:ea typeface="+mn-lt"/>
                <a:cs typeface="+mn-lt"/>
              </a:rPr>
              <a:t> </a:t>
            </a:r>
            <a:r>
              <a:rPr lang="en-US" sz="2000" err="1">
                <a:ea typeface="+mn-lt"/>
                <a:cs typeface="+mn-lt"/>
              </a:rPr>
              <a:t>dawnego</a:t>
            </a:r>
            <a:r>
              <a:rPr lang="en-US" sz="2000">
                <a:ea typeface="+mn-lt"/>
                <a:cs typeface="+mn-lt"/>
              </a:rPr>
              <a:t> </a:t>
            </a:r>
            <a:r>
              <a:rPr lang="en-US" sz="2000" err="1">
                <a:ea typeface="+mn-lt"/>
                <a:cs typeface="+mn-lt"/>
              </a:rPr>
              <a:t>ustroju</a:t>
            </a:r>
            <a:r>
              <a:rPr lang="en-US" sz="2000">
                <a:ea typeface="+mn-lt"/>
                <a:cs typeface="+mn-lt"/>
              </a:rPr>
              <a:t>. </a:t>
            </a:r>
            <a:r>
              <a:rPr lang="en-US" sz="2000" err="1">
                <a:ea typeface="+mn-lt"/>
                <a:cs typeface="+mn-lt"/>
              </a:rPr>
              <a:t>Gdy</a:t>
            </a:r>
            <a:r>
              <a:rPr lang="en-US" sz="2000">
                <a:ea typeface="+mn-lt"/>
                <a:cs typeface="+mn-lt"/>
              </a:rPr>
              <a:t> </a:t>
            </a:r>
            <a:r>
              <a:rPr lang="en-US" sz="2000" err="1">
                <a:ea typeface="+mn-lt"/>
                <a:cs typeface="+mn-lt"/>
              </a:rPr>
              <a:t>podniósł</a:t>
            </a:r>
            <a:r>
              <a:rPr lang="en-US" sz="2000">
                <a:ea typeface="+mn-lt"/>
                <a:cs typeface="+mn-lt"/>
              </a:rPr>
              <a:t> </a:t>
            </a:r>
            <a:r>
              <a:rPr lang="en-US" sz="2000" err="1">
                <a:ea typeface="+mn-lt"/>
                <a:cs typeface="+mn-lt"/>
              </a:rPr>
              <a:t>rękę</a:t>
            </a:r>
            <a:r>
              <a:rPr lang="en-US" sz="2000">
                <a:ea typeface="+mn-lt"/>
                <a:cs typeface="+mn-lt"/>
              </a:rPr>
              <a:t> </a:t>
            </a:r>
            <a:r>
              <a:rPr lang="en-US" sz="2000" err="1">
                <a:ea typeface="+mn-lt"/>
                <a:cs typeface="+mn-lt"/>
              </a:rPr>
              <a:t>na</a:t>
            </a:r>
            <a:r>
              <a:rPr lang="en-US" sz="2000">
                <a:ea typeface="+mn-lt"/>
                <a:cs typeface="+mn-lt"/>
              </a:rPr>
              <a:t> </a:t>
            </a:r>
            <a:r>
              <a:rPr lang="en-US" sz="2000" err="1">
                <a:ea typeface="+mn-lt"/>
                <a:cs typeface="+mn-lt"/>
              </a:rPr>
              <a:t>znak</a:t>
            </a:r>
            <a:r>
              <a:rPr lang="en-US" sz="2000">
                <a:ea typeface="+mn-lt"/>
                <a:cs typeface="+mn-lt"/>
              </a:rPr>
              <a:t> </a:t>
            </a:r>
            <a:r>
              <a:rPr lang="en-US" sz="2000" err="1">
                <a:ea typeface="+mn-lt"/>
                <a:cs typeface="+mn-lt"/>
              </a:rPr>
              <a:t>chęci</a:t>
            </a:r>
            <a:r>
              <a:rPr lang="en-US" sz="2000">
                <a:ea typeface="+mn-lt"/>
                <a:cs typeface="+mn-lt"/>
              </a:rPr>
              <a:t> </a:t>
            </a:r>
            <a:r>
              <a:rPr lang="en-US" sz="2000" err="1">
                <a:ea typeface="+mn-lt"/>
                <a:cs typeface="+mn-lt"/>
              </a:rPr>
              <a:t>zabrania</a:t>
            </a:r>
            <a:r>
              <a:rPr lang="en-US" sz="2000">
                <a:ea typeface="+mn-lt"/>
                <a:cs typeface="+mn-lt"/>
              </a:rPr>
              <a:t> </a:t>
            </a:r>
            <a:r>
              <a:rPr lang="en-US" sz="2000" err="1">
                <a:ea typeface="+mn-lt"/>
                <a:cs typeface="+mn-lt"/>
              </a:rPr>
              <a:t>głosu</a:t>
            </a:r>
            <a:r>
              <a:rPr lang="en-US" sz="2000">
                <a:ea typeface="+mn-lt"/>
                <a:cs typeface="+mn-lt"/>
              </a:rPr>
              <a:t> po </a:t>
            </a:r>
            <a:r>
              <a:rPr lang="en-US" sz="2000" err="1">
                <a:ea typeface="+mn-lt"/>
                <a:cs typeface="+mn-lt"/>
              </a:rPr>
              <a:t>raz</a:t>
            </a:r>
            <a:r>
              <a:rPr lang="en-US" sz="2000">
                <a:ea typeface="+mn-lt"/>
                <a:cs typeface="+mn-lt"/>
              </a:rPr>
              <a:t> </a:t>
            </a:r>
            <a:r>
              <a:rPr lang="en-US" sz="2000" err="1">
                <a:ea typeface="+mn-lt"/>
                <a:cs typeface="+mn-lt"/>
              </a:rPr>
              <a:t>czwarty</a:t>
            </a:r>
            <a:r>
              <a:rPr lang="en-US" sz="2000">
                <a:ea typeface="+mn-lt"/>
                <a:cs typeface="+mn-lt"/>
              </a:rPr>
              <a:t>, </a:t>
            </a:r>
            <a:r>
              <a:rPr lang="en-US" sz="2000" err="1">
                <a:ea typeface="+mn-lt"/>
                <a:cs typeface="+mn-lt"/>
              </a:rPr>
              <a:t>odebrano</a:t>
            </a:r>
            <a:r>
              <a:rPr lang="en-US" sz="2000">
                <a:ea typeface="+mn-lt"/>
                <a:cs typeface="+mn-lt"/>
              </a:rPr>
              <a:t> ten gest </a:t>
            </a:r>
            <a:r>
              <a:rPr lang="en-US" sz="2000" err="1">
                <a:ea typeface="+mn-lt"/>
                <a:cs typeface="+mn-lt"/>
              </a:rPr>
              <a:t>przypadkiem</a:t>
            </a:r>
            <a:r>
              <a:rPr lang="en-US" sz="2000">
                <a:ea typeface="+mn-lt"/>
                <a:cs typeface="+mn-lt"/>
              </a:rPr>
              <a:t> </a:t>
            </a:r>
            <a:r>
              <a:rPr lang="en-US" sz="2000" err="1">
                <a:ea typeface="+mn-lt"/>
                <a:cs typeface="+mn-lt"/>
              </a:rPr>
              <a:t>jako</a:t>
            </a:r>
            <a:r>
              <a:rPr lang="en-US" sz="2000">
                <a:ea typeface="+mn-lt"/>
                <a:cs typeface="+mn-lt"/>
              </a:rPr>
              <a:t> </a:t>
            </a:r>
            <a:r>
              <a:rPr lang="en-US" sz="2000" err="1">
                <a:ea typeface="+mn-lt"/>
                <a:cs typeface="+mn-lt"/>
              </a:rPr>
              <a:t>wezwanie</a:t>
            </a:r>
            <a:r>
              <a:rPr lang="en-US" sz="2000">
                <a:ea typeface="+mn-lt"/>
                <a:cs typeface="+mn-lt"/>
              </a:rPr>
              <a:t> do </a:t>
            </a:r>
            <a:r>
              <a:rPr lang="en-US" sz="2000" err="1">
                <a:ea typeface="+mn-lt"/>
                <a:cs typeface="+mn-lt"/>
              </a:rPr>
              <a:t>przyjęcia</a:t>
            </a:r>
            <a:r>
              <a:rPr lang="en-US" sz="2000">
                <a:ea typeface="+mn-lt"/>
                <a:cs typeface="+mn-lt"/>
              </a:rPr>
              <a:t> </a:t>
            </a:r>
            <a:r>
              <a:rPr lang="en-US" sz="2000" err="1">
                <a:ea typeface="+mn-lt"/>
                <a:cs typeface="+mn-lt"/>
              </a:rPr>
              <a:t>projektu</a:t>
            </a:r>
            <a:r>
              <a:rPr lang="en-US" sz="2000">
                <a:ea typeface="+mn-lt"/>
                <a:cs typeface="+mn-lt"/>
              </a:rPr>
              <a:t> przez </a:t>
            </a:r>
            <a:r>
              <a:rPr lang="en-US" sz="2000" err="1">
                <a:ea typeface="+mn-lt"/>
                <a:cs typeface="+mn-lt"/>
              </a:rPr>
              <a:t>aklamację</a:t>
            </a:r>
            <a:r>
              <a:rPr lang="en-US" sz="2000">
                <a:ea typeface="+mn-lt"/>
                <a:cs typeface="+mn-lt"/>
              </a:rPr>
              <a:t>. Co </a:t>
            </a:r>
            <a:r>
              <a:rPr lang="en-US" sz="2000" err="1">
                <a:ea typeface="+mn-lt"/>
                <a:cs typeface="+mn-lt"/>
              </a:rPr>
              <a:t>rzeczywiście</a:t>
            </a:r>
            <a:r>
              <a:rPr lang="en-US" sz="2000">
                <a:ea typeface="+mn-lt"/>
                <a:cs typeface="+mn-lt"/>
              </a:rPr>
              <a:t> </a:t>
            </a:r>
            <a:r>
              <a:rPr lang="en-US" sz="2000" err="1">
                <a:ea typeface="+mn-lt"/>
                <a:cs typeface="+mn-lt"/>
              </a:rPr>
              <a:t>nastąpiło</a:t>
            </a:r>
            <a:r>
              <a:rPr lang="en-US" sz="2000">
                <a:ea typeface="+mn-lt"/>
                <a:cs typeface="+mn-lt"/>
              </a:rPr>
              <a:t>.</a:t>
            </a:r>
            <a:endParaRPr lang="en-US" sz="2000"/>
          </a:p>
          <a:p>
            <a:pPr marL="342900" indent="-342900">
              <a:buFont typeface="Arial"/>
              <a:buChar char="•"/>
            </a:pPr>
            <a:r>
              <a:rPr lang="en-US" sz="2000">
                <a:ea typeface="+mn-lt"/>
                <a:cs typeface="+mn-lt"/>
              </a:rPr>
              <a:t>Król Stanisław August </a:t>
            </a:r>
            <a:r>
              <a:rPr lang="en-US" sz="2000" err="1">
                <a:ea typeface="+mn-lt"/>
                <a:cs typeface="+mn-lt"/>
              </a:rPr>
              <a:t>złożył</a:t>
            </a:r>
            <a:r>
              <a:rPr lang="en-US" sz="2000">
                <a:ea typeface="+mn-lt"/>
                <a:cs typeface="+mn-lt"/>
              </a:rPr>
              <a:t> od </a:t>
            </a:r>
            <a:r>
              <a:rPr lang="en-US" sz="2000" err="1">
                <a:ea typeface="+mn-lt"/>
                <a:cs typeface="+mn-lt"/>
              </a:rPr>
              <a:t>razu</a:t>
            </a:r>
            <a:r>
              <a:rPr lang="en-US" sz="2000">
                <a:ea typeface="+mn-lt"/>
                <a:cs typeface="+mn-lt"/>
              </a:rPr>
              <a:t> </a:t>
            </a:r>
            <a:r>
              <a:rPr lang="en-US" sz="2000" err="1">
                <a:ea typeface="+mn-lt"/>
                <a:cs typeface="+mn-lt"/>
              </a:rPr>
              <a:t>przysięgę</a:t>
            </a:r>
            <a:r>
              <a:rPr lang="en-US" sz="2000">
                <a:ea typeface="+mn-lt"/>
                <a:cs typeface="+mn-lt"/>
              </a:rPr>
              <a:t> </a:t>
            </a:r>
            <a:r>
              <a:rPr lang="en-US" sz="2000" err="1">
                <a:ea typeface="+mn-lt"/>
                <a:cs typeface="+mn-lt"/>
              </a:rPr>
              <a:t>na</a:t>
            </a:r>
            <a:r>
              <a:rPr lang="en-US" sz="2000">
                <a:ea typeface="+mn-lt"/>
                <a:cs typeface="+mn-lt"/>
              </a:rPr>
              <a:t> </a:t>
            </a:r>
            <a:r>
              <a:rPr lang="en-US" sz="2000" err="1">
                <a:ea typeface="+mn-lt"/>
                <a:cs typeface="+mn-lt"/>
              </a:rPr>
              <a:t>Ustawę</a:t>
            </a:r>
            <a:r>
              <a:rPr lang="en-US" sz="2000">
                <a:ea typeface="+mn-lt"/>
                <a:cs typeface="+mn-lt"/>
              </a:rPr>
              <a:t> </a:t>
            </a:r>
            <a:r>
              <a:rPr lang="en-US" sz="2000" err="1">
                <a:ea typeface="+mn-lt"/>
                <a:cs typeface="+mn-lt"/>
              </a:rPr>
              <a:t>Rządową</a:t>
            </a:r>
            <a:r>
              <a:rPr lang="en-US" sz="2000">
                <a:ea typeface="+mn-lt"/>
                <a:cs typeface="+mn-lt"/>
              </a:rPr>
              <a:t> </a:t>
            </a:r>
            <a:r>
              <a:rPr lang="en-US" sz="2000" err="1">
                <a:ea typeface="+mn-lt"/>
                <a:cs typeface="+mn-lt"/>
              </a:rPr>
              <a:t>na</a:t>
            </a:r>
            <a:r>
              <a:rPr lang="en-US" sz="2000">
                <a:ea typeface="+mn-lt"/>
                <a:cs typeface="+mn-lt"/>
              </a:rPr>
              <a:t> </a:t>
            </a:r>
            <a:r>
              <a:rPr lang="en-US" sz="2000" err="1">
                <a:ea typeface="+mn-lt"/>
                <a:cs typeface="+mn-lt"/>
              </a:rPr>
              <a:t>ręce</a:t>
            </a:r>
            <a:r>
              <a:rPr lang="en-US" sz="2000">
                <a:ea typeface="+mn-lt"/>
                <a:cs typeface="+mn-lt"/>
              </a:rPr>
              <a:t> </a:t>
            </a:r>
            <a:r>
              <a:rPr lang="en-US" sz="2000" err="1">
                <a:ea typeface="+mn-lt"/>
                <a:cs typeface="+mn-lt"/>
              </a:rPr>
              <a:t>biskupa</a:t>
            </a:r>
            <a:r>
              <a:rPr lang="en-US" sz="2000">
                <a:ea typeface="+mn-lt"/>
                <a:cs typeface="+mn-lt"/>
              </a:rPr>
              <a:t> </a:t>
            </a:r>
            <a:r>
              <a:rPr lang="en-US" sz="2000" err="1">
                <a:ea typeface="+mn-lt"/>
                <a:cs typeface="+mn-lt"/>
              </a:rPr>
              <a:t>krakowskiego</a:t>
            </a:r>
            <a:r>
              <a:rPr lang="en-US" sz="2000">
                <a:ea typeface="+mn-lt"/>
                <a:cs typeface="+mn-lt"/>
              </a:rPr>
              <a:t>, Feliksa </a:t>
            </a:r>
            <a:r>
              <a:rPr lang="en-US" sz="2000" err="1">
                <a:ea typeface="+mn-lt"/>
                <a:cs typeface="+mn-lt"/>
              </a:rPr>
              <a:t>Turskiego</a:t>
            </a:r>
            <a:r>
              <a:rPr lang="en-US" sz="2000">
                <a:ea typeface="+mn-lt"/>
                <a:cs typeface="+mn-lt"/>
              </a:rPr>
              <a:t>.</a:t>
            </a:r>
          </a:p>
          <a:p>
            <a:pPr marL="342900" indent="-342900">
              <a:buFont typeface="Arial"/>
              <a:buChar char="•"/>
            </a:pPr>
            <a:r>
              <a:rPr lang="en-US" sz="2000" err="1"/>
              <a:t>Pomimo</a:t>
            </a:r>
            <a:r>
              <a:rPr lang="en-US" sz="2000"/>
              <a:t> </a:t>
            </a:r>
            <a:r>
              <a:rPr lang="en-US" sz="2000" err="1"/>
              <a:t>swobody</a:t>
            </a:r>
            <a:r>
              <a:rPr lang="en-US" sz="2000"/>
              <a:t> </a:t>
            </a:r>
            <a:r>
              <a:rPr lang="en-US" sz="2000" err="1"/>
              <a:t>wyznania</a:t>
            </a:r>
            <a:r>
              <a:rPr lang="en-US" sz="2000"/>
              <a:t> </a:t>
            </a:r>
            <a:r>
              <a:rPr lang="en-US" sz="2000" err="1">
                <a:ea typeface="+mn-lt"/>
                <a:cs typeface="+mn-lt"/>
              </a:rPr>
              <a:t>apostazja</a:t>
            </a:r>
            <a:r>
              <a:rPr lang="en-US" sz="2000">
                <a:ea typeface="+mn-lt"/>
                <a:cs typeface="+mn-lt"/>
              </a:rPr>
              <a:t> </a:t>
            </a:r>
            <a:r>
              <a:rPr lang="en-US" sz="2000" err="1">
                <a:ea typeface="+mn-lt"/>
                <a:cs typeface="+mn-lt"/>
              </a:rPr>
              <a:t>wciąż</a:t>
            </a:r>
            <a:r>
              <a:rPr lang="en-US" sz="2000">
                <a:ea typeface="+mn-lt"/>
                <a:cs typeface="+mn-lt"/>
              </a:rPr>
              <a:t> </a:t>
            </a:r>
            <a:r>
              <a:rPr lang="en-US" sz="2000" err="1">
                <a:ea typeface="+mn-lt"/>
                <a:cs typeface="+mn-lt"/>
              </a:rPr>
              <a:t>była</a:t>
            </a:r>
            <a:r>
              <a:rPr lang="en-US" sz="2000">
                <a:ea typeface="+mn-lt"/>
                <a:cs typeface="+mn-lt"/>
              </a:rPr>
              <a:t> </a:t>
            </a:r>
            <a:r>
              <a:rPr lang="en-US" sz="2000" err="1">
                <a:ea typeface="+mn-lt"/>
                <a:cs typeface="+mn-lt"/>
              </a:rPr>
              <a:t>uznawana</a:t>
            </a:r>
            <a:r>
              <a:rPr lang="en-US" sz="2000">
                <a:ea typeface="+mn-lt"/>
                <a:cs typeface="+mn-lt"/>
              </a:rPr>
              <a:t> za </a:t>
            </a:r>
            <a:r>
              <a:rPr lang="en-US" sz="2000" err="1">
                <a:ea typeface="+mn-lt"/>
                <a:cs typeface="+mn-lt"/>
              </a:rPr>
              <a:t>przestępstwo</a:t>
            </a:r>
            <a:r>
              <a:rPr lang="en-US" sz="2000">
                <a:ea typeface="+mn-lt"/>
                <a:cs typeface="+mn-lt"/>
              </a:rPr>
              <a:t>.</a:t>
            </a:r>
          </a:p>
          <a:p>
            <a:pPr marL="342900" indent="-342900">
              <a:buFont typeface="Arial"/>
              <a:buChar char="•"/>
            </a:pPr>
            <a:r>
              <a:rPr lang="en-US" sz="2000">
                <a:ea typeface="+mn-lt"/>
                <a:cs typeface="+mn-lt"/>
              </a:rPr>
              <a:t>Aby Konstytucja </a:t>
            </a:r>
            <a:r>
              <a:rPr lang="en-US" sz="2000" err="1">
                <a:ea typeface="+mn-lt"/>
                <a:cs typeface="+mn-lt"/>
              </a:rPr>
              <a:t>była</a:t>
            </a:r>
            <a:r>
              <a:rPr lang="en-US" sz="2000">
                <a:ea typeface="+mn-lt"/>
                <a:cs typeface="+mn-lt"/>
              </a:rPr>
              <a:t> </a:t>
            </a:r>
            <a:r>
              <a:rPr lang="en-US" sz="2000" err="1">
                <a:ea typeface="+mn-lt"/>
                <a:cs typeface="+mn-lt"/>
              </a:rPr>
              <a:t>zawsze</a:t>
            </a:r>
            <a:r>
              <a:rPr lang="en-US" sz="2000">
                <a:ea typeface="+mn-lt"/>
                <a:cs typeface="+mn-lt"/>
              </a:rPr>
              <a:t> </a:t>
            </a:r>
            <a:r>
              <a:rPr lang="en-US" sz="2000" err="1">
                <a:ea typeface="+mn-lt"/>
                <a:cs typeface="+mn-lt"/>
              </a:rPr>
              <a:t>aktualna</a:t>
            </a:r>
            <a:r>
              <a:rPr lang="en-US" sz="2000">
                <a:ea typeface="+mn-lt"/>
                <a:cs typeface="+mn-lt"/>
              </a:rPr>
              <a:t>, co 25 </a:t>
            </a:r>
            <a:r>
              <a:rPr lang="en-US" sz="2000" err="1">
                <a:ea typeface="+mn-lt"/>
                <a:cs typeface="+mn-lt"/>
              </a:rPr>
              <a:t>lat</a:t>
            </a:r>
            <a:r>
              <a:rPr lang="en-US" sz="2000">
                <a:ea typeface="+mn-lt"/>
                <a:cs typeface="+mn-lt"/>
              </a:rPr>
              <a:t> </a:t>
            </a:r>
            <a:r>
              <a:rPr lang="en-US" sz="2000" err="1">
                <a:ea typeface="+mn-lt"/>
                <a:cs typeface="+mn-lt"/>
              </a:rPr>
              <a:t>miał</a:t>
            </a:r>
            <a:r>
              <a:rPr lang="en-US" sz="2000">
                <a:ea typeface="+mn-lt"/>
                <a:cs typeface="+mn-lt"/>
              </a:rPr>
              <a:t> </a:t>
            </a:r>
            <a:r>
              <a:rPr lang="en-US" sz="2000" err="1">
                <a:ea typeface="+mn-lt"/>
                <a:cs typeface="+mn-lt"/>
              </a:rPr>
              <a:t>zbierać</a:t>
            </a:r>
            <a:r>
              <a:rPr lang="en-US" sz="2000">
                <a:ea typeface="+mn-lt"/>
                <a:cs typeface="+mn-lt"/>
              </a:rPr>
              <a:t> </a:t>
            </a:r>
            <a:r>
              <a:rPr lang="en-US" sz="2000" err="1">
                <a:ea typeface="+mn-lt"/>
                <a:cs typeface="+mn-lt"/>
              </a:rPr>
              <a:t>się</a:t>
            </a:r>
            <a:r>
              <a:rPr lang="en-US" sz="2000">
                <a:ea typeface="+mn-lt"/>
                <a:cs typeface="+mn-lt"/>
              </a:rPr>
              <a:t> Sejm </a:t>
            </a:r>
            <a:r>
              <a:rPr lang="en-US" sz="2000" err="1">
                <a:ea typeface="+mn-lt"/>
                <a:cs typeface="+mn-lt"/>
              </a:rPr>
              <a:t>Konstytucyjny</a:t>
            </a:r>
            <a:r>
              <a:rPr lang="en-US" sz="2000">
                <a:ea typeface="+mn-lt"/>
                <a:cs typeface="+mn-lt"/>
              </a:rPr>
              <a:t>, </a:t>
            </a:r>
            <a:r>
              <a:rPr lang="en-US" sz="2000" err="1">
                <a:ea typeface="+mn-lt"/>
                <a:cs typeface="+mn-lt"/>
              </a:rPr>
              <a:t>który</a:t>
            </a:r>
            <a:r>
              <a:rPr lang="en-US" sz="2000">
                <a:ea typeface="+mn-lt"/>
                <a:cs typeface="+mn-lt"/>
              </a:rPr>
              <a:t> </a:t>
            </a:r>
            <a:r>
              <a:rPr lang="en-US" sz="2000" err="1">
                <a:ea typeface="+mn-lt"/>
                <a:cs typeface="+mn-lt"/>
              </a:rPr>
              <a:t>miałby</a:t>
            </a:r>
            <a:r>
              <a:rPr lang="en-US" sz="2000">
                <a:ea typeface="+mn-lt"/>
                <a:cs typeface="+mn-lt"/>
              </a:rPr>
              <a:t> </a:t>
            </a:r>
            <a:r>
              <a:rPr lang="en-US" sz="2000" err="1">
                <a:ea typeface="+mn-lt"/>
                <a:cs typeface="+mn-lt"/>
              </a:rPr>
              <a:t>prawo</a:t>
            </a:r>
            <a:r>
              <a:rPr lang="en-US" sz="2000">
                <a:ea typeface="+mn-lt"/>
                <a:cs typeface="+mn-lt"/>
              </a:rPr>
              <a:t> </a:t>
            </a:r>
            <a:r>
              <a:rPr lang="en-US" sz="2000" err="1">
                <a:ea typeface="+mn-lt"/>
                <a:cs typeface="+mn-lt"/>
              </a:rPr>
              <a:t>zmian</a:t>
            </a:r>
            <a:r>
              <a:rPr lang="en-US" sz="2000">
                <a:ea typeface="+mn-lt"/>
                <a:cs typeface="+mn-lt"/>
              </a:rPr>
              <a:t> w </a:t>
            </a:r>
            <a:r>
              <a:rPr lang="en-US" sz="2000" err="1">
                <a:ea typeface="+mn-lt"/>
                <a:cs typeface="+mn-lt"/>
              </a:rPr>
              <a:t>zapisach</a:t>
            </a:r>
            <a:r>
              <a:rPr lang="en-US" sz="2000">
                <a:ea typeface="+mn-lt"/>
                <a:cs typeface="+mn-lt"/>
              </a:rPr>
              <a:t> </a:t>
            </a:r>
            <a:r>
              <a:rPr lang="en-US" sz="2000" err="1">
                <a:ea typeface="+mn-lt"/>
                <a:cs typeface="+mn-lt"/>
              </a:rPr>
              <a:t>konstytucji</a:t>
            </a:r>
            <a:r>
              <a:rPr lang="en-US" sz="2000">
                <a:ea typeface="+mn-lt"/>
                <a:cs typeface="+mn-lt"/>
              </a:rPr>
              <a:t>.</a:t>
            </a:r>
          </a:p>
          <a:p>
            <a:pPr marL="342900" indent="-342900">
              <a:buFont typeface="Arial"/>
              <a:buChar char="•"/>
            </a:pPr>
            <a:r>
              <a:rPr lang="en-US" sz="2000">
                <a:ea typeface="+mn-lt"/>
                <a:cs typeface="+mn-lt"/>
              </a:rPr>
              <a:t>Konstytucja 3 </a:t>
            </a:r>
            <a:r>
              <a:rPr lang="en-US" sz="2000" err="1">
                <a:ea typeface="+mn-lt"/>
                <a:cs typeface="+mn-lt"/>
              </a:rPr>
              <a:t>maja</a:t>
            </a:r>
            <a:r>
              <a:rPr lang="en-US" sz="2000">
                <a:ea typeface="+mn-lt"/>
                <a:cs typeface="+mn-lt"/>
              </a:rPr>
              <a:t> </a:t>
            </a:r>
            <a:r>
              <a:rPr lang="en-US" sz="2000" err="1">
                <a:ea typeface="+mn-lt"/>
                <a:cs typeface="+mn-lt"/>
              </a:rPr>
              <a:t>oddawała</a:t>
            </a:r>
            <a:r>
              <a:rPr lang="en-US" sz="2000">
                <a:ea typeface="+mn-lt"/>
                <a:cs typeface="+mn-lt"/>
              </a:rPr>
              <a:t> </a:t>
            </a:r>
            <a:r>
              <a:rPr lang="en-US" sz="2000" err="1">
                <a:ea typeface="+mn-lt"/>
                <a:cs typeface="+mn-lt"/>
              </a:rPr>
              <a:t>na</a:t>
            </a:r>
            <a:r>
              <a:rPr lang="en-US" sz="2000">
                <a:ea typeface="+mn-lt"/>
                <a:cs typeface="+mn-lt"/>
              </a:rPr>
              <a:t> </a:t>
            </a:r>
            <a:r>
              <a:rPr lang="en-US" sz="2000" err="1">
                <a:ea typeface="+mn-lt"/>
                <a:cs typeface="+mn-lt"/>
              </a:rPr>
              <a:t>wieczność</a:t>
            </a:r>
            <a:r>
              <a:rPr lang="en-US" sz="2000">
                <a:ea typeface="+mn-lt"/>
                <a:cs typeface="+mn-lt"/>
              </a:rPr>
              <a:t> </a:t>
            </a:r>
            <a:r>
              <a:rPr lang="en-US" sz="2000" err="1">
                <a:ea typeface="+mn-lt"/>
                <a:cs typeface="+mn-lt"/>
              </a:rPr>
              <a:t>tron</a:t>
            </a:r>
            <a:r>
              <a:rPr lang="en-US" sz="2000">
                <a:ea typeface="+mn-lt"/>
                <a:cs typeface="+mn-lt"/>
              </a:rPr>
              <a:t> </a:t>
            </a:r>
            <a:r>
              <a:rPr lang="en-US" sz="2000" err="1">
                <a:ea typeface="+mn-lt"/>
                <a:cs typeface="+mn-lt"/>
              </a:rPr>
              <a:t>polski</a:t>
            </a:r>
            <a:r>
              <a:rPr lang="en-US" sz="2000">
                <a:ea typeface="+mn-lt"/>
                <a:cs typeface="+mn-lt"/>
              </a:rPr>
              <a:t> </a:t>
            </a:r>
            <a:r>
              <a:rPr lang="en-US" sz="2000" err="1">
                <a:ea typeface="+mn-lt"/>
                <a:cs typeface="+mn-lt"/>
              </a:rPr>
              <a:t>niemieckiej</a:t>
            </a:r>
            <a:r>
              <a:rPr lang="en-US" sz="2000">
                <a:ea typeface="+mn-lt"/>
                <a:cs typeface="+mn-lt"/>
              </a:rPr>
              <a:t> </a:t>
            </a:r>
            <a:r>
              <a:rPr lang="en-US" sz="2000" err="1">
                <a:ea typeface="+mn-lt"/>
                <a:cs typeface="+mn-lt"/>
              </a:rPr>
              <a:t>dynastii</a:t>
            </a:r>
            <a:r>
              <a:rPr lang="en-US" sz="2000">
                <a:ea typeface="+mn-lt"/>
                <a:cs typeface="+mn-lt"/>
              </a:rPr>
              <a:t> </a:t>
            </a:r>
            <a:r>
              <a:rPr lang="en-US" sz="2000" err="1">
                <a:ea typeface="+mn-lt"/>
                <a:cs typeface="+mn-lt"/>
              </a:rPr>
              <a:t>Wettynów</a:t>
            </a:r>
            <a:r>
              <a:rPr lang="en-US" sz="2000">
                <a:ea typeface="+mn-lt"/>
                <a:cs typeface="+mn-lt"/>
              </a:rPr>
              <a:t>, z </a:t>
            </a:r>
            <a:r>
              <a:rPr lang="en-US" sz="2000" err="1">
                <a:ea typeface="+mn-lt"/>
                <a:cs typeface="+mn-lt"/>
              </a:rPr>
              <a:t>której</a:t>
            </a:r>
            <a:r>
              <a:rPr lang="en-US" sz="2000">
                <a:ea typeface="+mn-lt"/>
                <a:cs typeface="+mn-lt"/>
              </a:rPr>
              <a:t> </a:t>
            </a:r>
            <a:r>
              <a:rPr lang="en-US" sz="2000" err="1">
                <a:ea typeface="+mn-lt"/>
                <a:cs typeface="+mn-lt"/>
              </a:rPr>
              <a:t>każdy</a:t>
            </a:r>
            <a:r>
              <a:rPr lang="en-US" sz="2000">
                <a:ea typeface="+mn-lt"/>
                <a:cs typeface="+mn-lt"/>
              </a:rPr>
              <a:t> </a:t>
            </a:r>
            <a:r>
              <a:rPr lang="en-US" sz="2000" err="1">
                <a:ea typeface="+mn-lt"/>
                <a:cs typeface="+mn-lt"/>
              </a:rPr>
              <a:t>następca</a:t>
            </a:r>
            <a:r>
              <a:rPr lang="en-US" sz="2000">
                <a:ea typeface="+mn-lt"/>
                <a:cs typeface="+mn-lt"/>
              </a:rPr>
              <a:t> </a:t>
            </a:r>
            <a:r>
              <a:rPr lang="en-US" sz="2000" err="1">
                <a:ea typeface="+mn-lt"/>
                <a:cs typeface="+mn-lt"/>
              </a:rPr>
              <a:t>tronu</a:t>
            </a:r>
            <a:r>
              <a:rPr lang="en-US" sz="2000">
                <a:ea typeface="+mn-lt"/>
                <a:cs typeface="+mn-lt"/>
              </a:rPr>
              <a:t> </a:t>
            </a:r>
            <a:r>
              <a:rPr lang="en-US" sz="2000" err="1">
                <a:ea typeface="+mn-lt"/>
                <a:cs typeface="+mn-lt"/>
              </a:rPr>
              <a:t>począwszy</a:t>
            </a:r>
            <a:r>
              <a:rPr lang="en-US" sz="2000">
                <a:ea typeface="+mn-lt"/>
                <a:cs typeface="+mn-lt"/>
              </a:rPr>
              <a:t> od Augusta II </a:t>
            </a:r>
            <a:r>
              <a:rPr lang="en-US" sz="2000" err="1">
                <a:ea typeface="+mn-lt"/>
                <a:cs typeface="+mn-lt"/>
              </a:rPr>
              <a:t>Mocnego</a:t>
            </a:r>
            <a:r>
              <a:rPr lang="en-US" sz="2000">
                <a:ea typeface="+mn-lt"/>
                <a:cs typeface="+mn-lt"/>
              </a:rPr>
              <a:t> </a:t>
            </a:r>
            <a:r>
              <a:rPr lang="en-US" sz="2000" err="1">
                <a:ea typeface="+mn-lt"/>
                <a:cs typeface="+mn-lt"/>
              </a:rPr>
              <a:t>był</a:t>
            </a:r>
            <a:r>
              <a:rPr lang="en-US" sz="2000">
                <a:ea typeface="+mn-lt"/>
                <a:cs typeface="+mn-lt"/>
              </a:rPr>
              <a:t> </a:t>
            </a:r>
            <a:r>
              <a:rPr lang="en-US" sz="2000" err="1">
                <a:ea typeface="+mn-lt"/>
                <a:cs typeface="+mn-lt"/>
              </a:rPr>
              <a:t>masonem</a:t>
            </a:r>
            <a:r>
              <a:rPr lang="en-US" sz="2000">
                <a:ea typeface="+mn-lt"/>
                <a:cs typeface="+mn-lt"/>
              </a:rPr>
              <a:t>.</a:t>
            </a:r>
            <a:endParaRPr lang="en-US" sz="2000"/>
          </a:p>
          <a:p>
            <a:pPr marL="342900" indent="-342900">
              <a:buFont typeface="Arial"/>
              <a:buChar char="•"/>
            </a:pPr>
            <a:r>
              <a:rPr lang="en-US" sz="2000">
                <a:ea typeface="+mn-lt"/>
                <a:cs typeface="+mn-lt"/>
              </a:rPr>
              <a:t>Zapis o </a:t>
            </a:r>
            <a:r>
              <a:rPr lang="en-US" sz="2000" err="1">
                <a:ea typeface="+mn-lt"/>
                <a:cs typeface="+mn-lt"/>
              </a:rPr>
              <a:t>katolicyzmie</a:t>
            </a:r>
            <a:r>
              <a:rPr lang="en-US" sz="2000">
                <a:ea typeface="+mn-lt"/>
                <a:cs typeface="+mn-lt"/>
              </a:rPr>
              <a:t> </a:t>
            </a:r>
            <a:r>
              <a:rPr lang="en-US" sz="2000" err="1">
                <a:ea typeface="+mn-lt"/>
                <a:cs typeface="+mn-lt"/>
              </a:rPr>
              <a:t>jako</a:t>
            </a:r>
            <a:r>
              <a:rPr lang="en-US" sz="2000">
                <a:ea typeface="+mn-lt"/>
                <a:cs typeface="+mn-lt"/>
              </a:rPr>
              <a:t> </a:t>
            </a:r>
            <a:r>
              <a:rPr lang="en-US" sz="2000" err="1">
                <a:ea typeface="+mn-lt"/>
                <a:cs typeface="+mn-lt"/>
              </a:rPr>
              <a:t>religii</a:t>
            </a:r>
            <a:r>
              <a:rPr lang="en-US" sz="2000">
                <a:ea typeface="+mn-lt"/>
                <a:cs typeface="+mn-lt"/>
              </a:rPr>
              <a:t> </a:t>
            </a:r>
            <a:r>
              <a:rPr lang="en-US" sz="2000" err="1">
                <a:ea typeface="+mn-lt"/>
                <a:cs typeface="+mn-lt"/>
              </a:rPr>
              <a:t>panującej</a:t>
            </a:r>
            <a:r>
              <a:rPr lang="en-US" sz="2000">
                <a:ea typeface="+mn-lt"/>
                <a:cs typeface="+mn-lt"/>
              </a:rPr>
              <a:t> </a:t>
            </a:r>
            <a:r>
              <a:rPr lang="en-US" sz="2000" err="1">
                <a:ea typeface="+mn-lt"/>
                <a:cs typeface="+mn-lt"/>
              </a:rPr>
              <a:t>miał</a:t>
            </a:r>
            <a:r>
              <a:rPr lang="en-US" sz="2000">
                <a:ea typeface="+mn-lt"/>
                <a:cs typeface="+mn-lt"/>
              </a:rPr>
              <a:t> </a:t>
            </a:r>
            <a:r>
              <a:rPr lang="en-US" sz="2000" err="1">
                <a:ea typeface="+mn-lt"/>
                <a:cs typeface="+mn-lt"/>
              </a:rPr>
              <a:t>jedynie</a:t>
            </a:r>
            <a:r>
              <a:rPr lang="en-US" sz="2000">
                <a:ea typeface="+mn-lt"/>
                <a:cs typeface="+mn-lt"/>
              </a:rPr>
              <a:t> </a:t>
            </a:r>
            <a:r>
              <a:rPr lang="en-US" sz="2000" err="1">
                <a:ea typeface="+mn-lt"/>
                <a:cs typeface="+mn-lt"/>
              </a:rPr>
              <a:t>uciszyć</a:t>
            </a:r>
            <a:r>
              <a:rPr lang="en-US" sz="2000">
                <a:ea typeface="+mn-lt"/>
                <a:cs typeface="+mn-lt"/>
              </a:rPr>
              <a:t> </a:t>
            </a:r>
            <a:r>
              <a:rPr lang="en-US" sz="2000" err="1">
                <a:ea typeface="+mn-lt"/>
                <a:cs typeface="+mn-lt"/>
              </a:rPr>
              <a:t>tę</a:t>
            </a:r>
            <a:r>
              <a:rPr lang="en-US" sz="2000">
                <a:ea typeface="+mn-lt"/>
                <a:cs typeface="+mn-lt"/>
              </a:rPr>
              <a:t> </a:t>
            </a:r>
            <a:r>
              <a:rPr lang="en-US" sz="2000" err="1">
                <a:ea typeface="+mn-lt"/>
                <a:cs typeface="+mn-lt"/>
              </a:rPr>
              <a:t>część</a:t>
            </a:r>
            <a:r>
              <a:rPr lang="en-US" sz="2000">
                <a:ea typeface="+mn-lt"/>
                <a:cs typeface="+mn-lt"/>
              </a:rPr>
              <a:t> </a:t>
            </a:r>
            <a:r>
              <a:rPr lang="en-US" sz="2000" err="1">
                <a:ea typeface="+mn-lt"/>
                <a:cs typeface="+mn-lt"/>
              </a:rPr>
              <a:t>posłów</a:t>
            </a:r>
            <a:r>
              <a:rPr lang="en-US" sz="2000">
                <a:ea typeface="+mn-lt"/>
                <a:cs typeface="+mn-lt"/>
              </a:rPr>
              <a:t>, </a:t>
            </a:r>
            <a:r>
              <a:rPr lang="en-US" sz="2000" err="1">
                <a:ea typeface="+mn-lt"/>
                <a:cs typeface="+mn-lt"/>
              </a:rPr>
              <a:t>która</a:t>
            </a:r>
            <a:r>
              <a:rPr lang="en-US" sz="2000">
                <a:ea typeface="+mn-lt"/>
                <a:cs typeface="+mn-lt"/>
              </a:rPr>
              <a:t> </a:t>
            </a:r>
            <a:r>
              <a:rPr lang="en-US" sz="2000" err="1">
                <a:ea typeface="+mn-lt"/>
                <a:cs typeface="+mn-lt"/>
              </a:rPr>
              <a:t>nie</a:t>
            </a:r>
            <a:r>
              <a:rPr lang="en-US" sz="2000">
                <a:ea typeface="+mn-lt"/>
                <a:cs typeface="+mn-lt"/>
              </a:rPr>
              <a:t> </a:t>
            </a:r>
            <a:r>
              <a:rPr lang="en-US" sz="2000" err="1">
                <a:ea typeface="+mn-lt"/>
                <a:cs typeface="+mn-lt"/>
              </a:rPr>
              <a:t>należała</a:t>
            </a:r>
            <a:r>
              <a:rPr lang="en-US" sz="2000">
                <a:ea typeface="+mn-lt"/>
                <a:cs typeface="+mn-lt"/>
              </a:rPr>
              <a:t> do </a:t>
            </a:r>
            <a:r>
              <a:rPr lang="en-US" sz="2000" err="1">
                <a:ea typeface="+mn-lt"/>
                <a:cs typeface="+mn-lt"/>
              </a:rPr>
              <a:t>lóż</a:t>
            </a:r>
            <a:r>
              <a:rPr lang="en-US" sz="2000">
                <a:ea typeface="+mn-lt"/>
                <a:cs typeface="+mn-lt"/>
              </a:rPr>
              <a:t> </a:t>
            </a:r>
            <a:r>
              <a:rPr lang="en-US" sz="2000" err="1">
                <a:ea typeface="+mn-lt"/>
                <a:cs typeface="+mn-lt"/>
              </a:rPr>
              <a:t>masońskich</a:t>
            </a:r>
            <a:r>
              <a:rPr lang="en-US" sz="2000">
                <a:ea typeface="+mn-lt"/>
                <a:cs typeface="+mn-lt"/>
              </a:rPr>
              <a:t>.</a:t>
            </a:r>
            <a:endParaRPr lang="en-US"/>
          </a:p>
          <a:p>
            <a:pPr marL="342900" indent="-342900">
              <a:buFont typeface="Arial"/>
              <a:buChar char="•"/>
            </a:pPr>
            <a:r>
              <a:rPr lang="en-US" sz="2000" err="1">
                <a:ea typeface="+mn-lt"/>
                <a:cs typeface="+mn-lt"/>
              </a:rPr>
              <a:t>Wolnomularze</a:t>
            </a:r>
            <a:r>
              <a:rPr lang="en-US" sz="2000">
                <a:ea typeface="+mn-lt"/>
                <a:cs typeface="+mn-lt"/>
              </a:rPr>
              <a:t> </a:t>
            </a:r>
            <a:r>
              <a:rPr lang="en-US" sz="2000" err="1">
                <a:ea typeface="+mn-lt"/>
                <a:cs typeface="+mn-lt"/>
              </a:rPr>
              <a:t>nie</a:t>
            </a:r>
            <a:r>
              <a:rPr lang="en-US" sz="2000">
                <a:ea typeface="+mn-lt"/>
                <a:cs typeface="+mn-lt"/>
              </a:rPr>
              <a:t> </a:t>
            </a:r>
            <a:r>
              <a:rPr lang="en-US" sz="2000" err="1">
                <a:ea typeface="+mn-lt"/>
                <a:cs typeface="+mn-lt"/>
              </a:rPr>
              <a:t>zamierzali</a:t>
            </a:r>
            <a:r>
              <a:rPr lang="en-US" sz="2000">
                <a:ea typeface="+mn-lt"/>
                <a:cs typeface="+mn-lt"/>
              </a:rPr>
              <a:t> </a:t>
            </a:r>
            <a:r>
              <a:rPr lang="en-US" sz="2000" err="1">
                <a:ea typeface="+mn-lt"/>
                <a:cs typeface="+mn-lt"/>
              </a:rPr>
              <a:t>respektować</a:t>
            </a:r>
            <a:r>
              <a:rPr lang="en-US" sz="2000">
                <a:ea typeface="+mn-lt"/>
                <a:cs typeface="+mn-lt"/>
              </a:rPr>
              <a:t> </a:t>
            </a:r>
            <a:r>
              <a:rPr lang="en-US" sz="2000" err="1">
                <a:ea typeface="+mn-lt"/>
                <a:cs typeface="+mn-lt"/>
              </a:rPr>
              <a:t>tego</a:t>
            </a:r>
            <a:r>
              <a:rPr lang="en-US" sz="2000">
                <a:ea typeface="+mn-lt"/>
                <a:cs typeface="+mn-lt"/>
              </a:rPr>
              <a:t> </a:t>
            </a:r>
            <a:r>
              <a:rPr lang="en-US" sz="2000" err="1">
                <a:ea typeface="+mn-lt"/>
                <a:cs typeface="+mn-lt"/>
              </a:rPr>
              <a:t>prawa</a:t>
            </a:r>
            <a:r>
              <a:rPr lang="en-US" sz="2000">
                <a:ea typeface="+mn-lt"/>
                <a:cs typeface="+mn-lt"/>
              </a:rPr>
              <a:t>, za </a:t>
            </a:r>
            <a:r>
              <a:rPr lang="en-US" sz="2000" err="1">
                <a:ea typeface="+mn-lt"/>
                <a:cs typeface="+mn-lt"/>
              </a:rPr>
              <a:t>przynależność</a:t>
            </a:r>
            <a:r>
              <a:rPr lang="en-US" sz="2000">
                <a:ea typeface="+mn-lt"/>
                <a:cs typeface="+mn-lt"/>
              </a:rPr>
              <a:t> do </a:t>
            </a:r>
            <a:r>
              <a:rPr lang="en-US" sz="2000" err="1">
                <a:ea typeface="+mn-lt"/>
                <a:cs typeface="+mn-lt"/>
              </a:rPr>
              <a:t>lóż</a:t>
            </a:r>
            <a:r>
              <a:rPr lang="en-US" sz="2000">
                <a:ea typeface="+mn-lt"/>
                <a:cs typeface="+mn-lt"/>
              </a:rPr>
              <a:t> </a:t>
            </a:r>
            <a:r>
              <a:rPr lang="en-US" sz="2000" err="1">
                <a:ea typeface="+mn-lt"/>
                <a:cs typeface="+mn-lt"/>
              </a:rPr>
              <a:t>masońskich</a:t>
            </a:r>
            <a:r>
              <a:rPr lang="en-US" sz="2000">
                <a:ea typeface="+mn-lt"/>
                <a:cs typeface="+mn-lt"/>
              </a:rPr>
              <a:t> </a:t>
            </a:r>
            <a:r>
              <a:rPr lang="en-US" sz="2000" err="1">
                <a:ea typeface="+mn-lt"/>
                <a:cs typeface="+mn-lt"/>
              </a:rPr>
              <a:t>groziła</a:t>
            </a:r>
            <a:r>
              <a:rPr lang="en-US" sz="2000">
                <a:ea typeface="+mn-lt"/>
                <a:cs typeface="+mn-lt"/>
              </a:rPr>
              <a:t> </a:t>
            </a:r>
            <a:r>
              <a:rPr lang="en-US" sz="2000" err="1">
                <a:ea typeface="+mn-lt"/>
                <a:cs typeface="+mn-lt"/>
              </a:rPr>
              <a:t>ekskomunika</a:t>
            </a:r>
            <a:r>
              <a:rPr lang="en-US" sz="2000">
                <a:ea typeface="+mn-lt"/>
                <a:cs typeface="+mn-lt"/>
              </a:rPr>
              <a:t>.</a:t>
            </a:r>
            <a:endParaRPr lang="en-US"/>
          </a:p>
          <a:p>
            <a:pPr marL="342900" indent="-342900">
              <a:buFont typeface="Arial"/>
              <a:buChar char="•"/>
            </a:pPr>
            <a:endParaRPr lang="en-US" sz="2000"/>
          </a:p>
          <a:p>
            <a:endParaRPr lang="en-US"/>
          </a:p>
        </p:txBody>
      </p:sp>
    </p:spTree>
    <p:extLst>
      <p:ext uri="{BB962C8B-B14F-4D97-AF65-F5344CB8AC3E}">
        <p14:creationId xmlns:p14="http://schemas.microsoft.com/office/powerpoint/2010/main" val="359827635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FA7B71-A49D-4D11-A5DE-688EE906B6B1}"/>
              </a:ext>
            </a:extLst>
          </p:cNvPr>
          <p:cNvSpPr txBox="1"/>
          <p:nvPr/>
        </p:nvSpPr>
        <p:spPr>
          <a:xfrm>
            <a:off x="998184" y="1279040"/>
            <a:ext cx="10007484"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Font typeface="Arial"/>
              <a:buChar char="•"/>
            </a:pPr>
            <a:r>
              <a:rPr lang="en-US" sz="2000">
                <a:ea typeface="+mn-lt"/>
                <a:cs typeface="+mn-lt"/>
              </a:rPr>
              <a:t>Co </a:t>
            </a:r>
            <a:r>
              <a:rPr lang="en-US" sz="2000" err="1">
                <a:ea typeface="+mn-lt"/>
                <a:cs typeface="+mn-lt"/>
              </a:rPr>
              <a:t>trzeci</a:t>
            </a:r>
            <a:r>
              <a:rPr lang="en-US" sz="2000">
                <a:ea typeface="+mn-lt"/>
                <a:cs typeface="+mn-lt"/>
              </a:rPr>
              <a:t> </a:t>
            </a:r>
            <a:r>
              <a:rPr lang="en-US" sz="2000" err="1">
                <a:ea typeface="+mn-lt"/>
                <a:cs typeface="+mn-lt"/>
              </a:rPr>
              <a:t>sygnatariusz</a:t>
            </a:r>
            <a:r>
              <a:rPr lang="en-US" sz="2000">
                <a:ea typeface="+mn-lt"/>
                <a:cs typeface="+mn-lt"/>
              </a:rPr>
              <a:t> </a:t>
            </a:r>
            <a:r>
              <a:rPr lang="en-US" sz="2000" err="1">
                <a:ea typeface="+mn-lt"/>
                <a:cs typeface="+mn-lt"/>
              </a:rPr>
              <a:t>Konstytucji</a:t>
            </a:r>
            <a:r>
              <a:rPr lang="en-US" sz="2000">
                <a:ea typeface="+mn-lt"/>
                <a:cs typeface="+mn-lt"/>
              </a:rPr>
              <a:t> 3 </a:t>
            </a:r>
            <a:r>
              <a:rPr lang="en-US" sz="2000" err="1">
                <a:ea typeface="+mn-lt"/>
                <a:cs typeface="+mn-lt"/>
              </a:rPr>
              <a:t>maja</a:t>
            </a:r>
            <a:r>
              <a:rPr lang="en-US" sz="2000">
                <a:ea typeface="+mn-lt"/>
                <a:cs typeface="+mn-lt"/>
              </a:rPr>
              <a:t> </a:t>
            </a:r>
            <a:r>
              <a:rPr lang="en-US" sz="2000" err="1">
                <a:ea typeface="+mn-lt"/>
                <a:cs typeface="+mn-lt"/>
              </a:rPr>
              <a:t>należała</a:t>
            </a:r>
            <a:r>
              <a:rPr lang="en-US" sz="2000">
                <a:ea typeface="+mn-lt"/>
                <a:cs typeface="+mn-lt"/>
              </a:rPr>
              <a:t> do </a:t>
            </a:r>
            <a:r>
              <a:rPr lang="en-US" sz="2000" err="1">
                <a:ea typeface="+mn-lt"/>
                <a:cs typeface="+mn-lt"/>
              </a:rPr>
              <a:t>lóż</a:t>
            </a:r>
            <a:r>
              <a:rPr lang="en-US" sz="2000">
                <a:ea typeface="+mn-lt"/>
                <a:cs typeface="+mn-lt"/>
              </a:rPr>
              <a:t> </a:t>
            </a:r>
            <a:r>
              <a:rPr lang="en-US" sz="2000" err="1">
                <a:ea typeface="+mn-lt"/>
                <a:cs typeface="+mn-lt"/>
              </a:rPr>
              <a:t>wolnomularskich</a:t>
            </a:r>
            <a:r>
              <a:rPr lang="en-US" sz="2000">
                <a:ea typeface="+mn-lt"/>
                <a:cs typeface="+mn-lt"/>
              </a:rPr>
              <a:t> - </a:t>
            </a:r>
            <a:r>
              <a:rPr lang="en-US" sz="2000" err="1">
                <a:ea typeface="+mn-lt"/>
                <a:cs typeface="+mn-lt"/>
              </a:rPr>
              <a:t>byli</a:t>
            </a:r>
            <a:r>
              <a:rPr lang="en-US" sz="2000">
                <a:ea typeface="+mn-lt"/>
                <a:cs typeface="+mn-lt"/>
              </a:rPr>
              <a:t> to Król Stanisław August Poniatowski, </a:t>
            </a:r>
            <a:r>
              <a:rPr lang="en-US" sz="2000" err="1">
                <a:ea typeface="+mn-lt"/>
                <a:cs typeface="+mn-lt"/>
              </a:rPr>
              <a:t>marszałek</a:t>
            </a:r>
            <a:r>
              <a:rPr lang="en-US" sz="2000">
                <a:ea typeface="+mn-lt"/>
                <a:cs typeface="+mn-lt"/>
              </a:rPr>
              <a:t> Sejmu </a:t>
            </a:r>
            <a:r>
              <a:rPr lang="en-US" sz="2000" err="1">
                <a:ea typeface="+mn-lt"/>
                <a:cs typeface="+mn-lt"/>
              </a:rPr>
              <a:t>Czteroletniego</a:t>
            </a:r>
            <a:r>
              <a:rPr lang="en-US" sz="2000">
                <a:ea typeface="+mn-lt"/>
                <a:cs typeface="+mn-lt"/>
              </a:rPr>
              <a:t> Ignacy Potocki, </a:t>
            </a:r>
            <a:r>
              <a:rPr lang="en-US" sz="2000" err="1">
                <a:ea typeface="+mn-lt"/>
                <a:cs typeface="+mn-lt"/>
              </a:rPr>
              <a:t>marszałek</a:t>
            </a:r>
            <a:r>
              <a:rPr lang="en-US" sz="2000">
                <a:ea typeface="+mn-lt"/>
                <a:cs typeface="+mn-lt"/>
              </a:rPr>
              <a:t> </a:t>
            </a:r>
            <a:r>
              <a:rPr lang="en-US" sz="2000" err="1">
                <a:ea typeface="+mn-lt"/>
                <a:cs typeface="+mn-lt"/>
              </a:rPr>
              <a:t>Konfederacji</a:t>
            </a:r>
            <a:r>
              <a:rPr lang="en-US" sz="2000">
                <a:ea typeface="+mn-lt"/>
                <a:cs typeface="+mn-lt"/>
              </a:rPr>
              <a:t> </a:t>
            </a:r>
            <a:r>
              <a:rPr lang="en-US" sz="2000" err="1">
                <a:ea typeface="+mn-lt"/>
                <a:cs typeface="+mn-lt"/>
              </a:rPr>
              <a:t>Litewskiej</a:t>
            </a:r>
            <a:r>
              <a:rPr lang="en-US" sz="2000">
                <a:ea typeface="+mn-lt"/>
                <a:cs typeface="+mn-lt"/>
              </a:rPr>
              <a:t> Kazimierz Nestor </a:t>
            </a:r>
            <a:r>
              <a:rPr lang="en-US" sz="2000" err="1">
                <a:ea typeface="+mn-lt"/>
                <a:cs typeface="+mn-lt"/>
              </a:rPr>
              <a:t>Sapieha</a:t>
            </a:r>
            <a:r>
              <a:rPr lang="en-US" sz="2000">
                <a:ea typeface="+mn-lt"/>
                <a:cs typeface="+mn-lt"/>
              </a:rPr>
              <a:t>, </a:t>
            </a:r>
            <a:r>
              <a:rPr lang="en-US" sz="2000" err="1">
                <a:ea typeface="+mn-lt"/>
                <a:cs typeface="+mn-lt"/>
              </a:rPr>
              <a:t>Prymas</a:t>
            </a:r>
            <a:r>
              <a:rPr lang="en-US" sz="2000">
                <a:ea typeface="+mn-lt"/>
                <a:cs typeface="+mn-lt"/>
              </a:rPr>
              <a:t> Michał Poniatowski. </a:t>
            </a:r>
            <a:endParaRPr lang="en-US" sz="2000" b="1"/>
          </a:p>
          <a:p>
            <a:pPr algn="just">
              <a:buFont typeface="Arial"/>
              <a:buChar char="•"/>
            </a:pPr>
            <a:r>
              <a:rPr lang="en-US" sz="2000" err="1">
                <a:ea typeface="+mn-lt"/>
                <a:cs typeface="+mn-lt"/>
              </a:rPr>
              <a:t>Podczas</a:t>
            </a:r>
            <a:r>
              <a:rPr lang="en-US" sz="2000">
                <a:ea typeface="+mn-lt"/>
                <a:cs typeface="+mn-lt"/>
              </a:rPr>
              <a:t> </a:t>
            </a:r>
            <a:r>
              <a:rPr lang="en-US" sz="2000" err="1">
                <a:ea typeface="+mn-lt"/>
                <a:cs typeface="+mn-lt"/>
              </a:rPr>
              <a:t>okupacji</a:t>
            </a:r>
            <a:r>
              <a:rPr lang="en-US" sz="2000">
                <a:ea typeface="+mn-lt"/>
                <a:cs typeface="+mn-lt"/>
              </a:rPr>
              <a:t> </a:t>
            </a:r>
            <a:r>
              <a:rPr lang="en-US" sz="2000" err="1">
                <a:ea typeface="+mn-lt"/>
                <a:cs typeface="+mn-lt"/>
              </a:rPr>
              <a:t>hitlerowskiej</a:t>
            </a:r>
            <a:r>
              <a:rPr lang="en-US" sz="2000">
                <a:ea typeface="+mn-lt"/>
                <a:cs typeface="+mn-lt"/>
              </a:rPr>
              <a:t> po </a:t>
            </a:r>
            <a:r>
              <a:rPr lang="en-US" sz="2000" err="1">
                <a:ea typeface="+mn-lt"/>
                <a:cs typeface="+mn-lt"/>
              </a:rPr>
              <a:t>raz</a:t>
            </a:r>
            <a:r>
              <a:rPr lang="en-US" sz="2000">
                <a:ea typeface="+mn-lt"/>
                <a:cs typeface="+mn-lt"/>
              </a:rPr>
              <a:t> </a:t>
            </a:r>
            <a:r>
              <a:rPr lang="en-US" sz="2000" err="1">
                <a:ea typeface="+mn-lt"/>
                <a:cs typeface="+mn-lt"/>
              </a:rPr>
              <a:t>kolejny</a:t>
            </a:r>
            <a:r>
              <a:rPr lang="en-US" sz="2000">
                <a:ea typeface="+mn-lt"/>
                <a:cs typeface="+mn-lt"/>
              </a:rPr>
              <a:t> </a:t>
            </a:r>
            <a:r>
              <a:rPr lang="en-US" sz="2000" err="1">
                <a:ea typeface="+mn-lt"/>
                <a:cs typeface="+mn-lt"/>
              </a:rPr>
              <a:t>Polacy</a:t>
            </a:r>
            <a:r>
              <a:rPr lang="en-US" sz="2000">
                <a:ea typeface="+mn-lt"/>
                <a:cs typeface="+mn-lt"/>
              </a:rPr>
              <a:t> </a:t>
            </a:r>
            <a:r>
              <a:rPr lang="en-US" sz="2000" err="1">
                <a:ea typeface="+mn-lt"/>
                <a:cs typeface="+mn-lt"/>
              </a:rPr>
              <a:t>nie</a:t>
            </a:r>
            <a:r>
              <a:rPr lang="en-US" sz="2000">
                <a:ea typeface="+mn-lt"/>
                <a:cs typeface="+mn-lt"/>
              </a:rPr>
              <a:t> </a:t>
            </a:r>
            <a:r>
              <a:rPr lang="en-US" sz="2000" err="1">
                <a:ea typeface="+mn-lt"/>
                <a:cs typeface="+mn-lt"/>
              </a:rPr>
              <a:t>mogli</a:t>
            </a:r>
            <a:r>
              <a:rPr lang="en-US" sz="2000">
                <a:ea typeface="+mn-lt"/>
                <a:cs typeface="+mn-lt"/>
              </a:rPr>
              <a:t> </a:t>
            </a:r>
            <a:r>
              <a:rPr lang="en-US" sz="2000" err="1">
                <a:ea typeface="+mn-lt"/>
                <a:cs typeface="+mn-lt"/>
              </a:rPr>
              <a:t>świętować</a:t>
            </a:r>
            <a:r>
              <a:rPr lang="en-US" sz="2000">
                <a:ea typeface="+mn-lt"/>
                <a:cs typeface="+mn-lt"/>
              </a:rPr>
              <a:t> z </a:t>
            </a:r>
            <a:r>
              <a:rPr lang="en-US" sz="2000" err="1">
                <a:ea typeface="+mn-lt"/>
                <a:cs typeface="+mn-lt"/>
              </a:rPr>
              <a:t>tej</a:t>
            </a:r>
            <a:r>
              <a:rPr lang="en-US" sz="2000">
                <a:ea typeface="+mn-lt"/>
                <a:cs typeface="+mn-lt"/>
              </a:rPr>
              <a:t> </a:t>
            </a:r>
            <a:r>
              <a:rPr lang="en-US" sz="2000" err="1">
                <a:ea typeface="+mn-lt"/>
                <a:cs typeface="+mn-lt"/>
              </a:rPr>
              <a:t>okazji</a:t>
            </a:r>
            <a:r>
              <a:rPr lang="en-US" sz="2000">
                <a:ea typeface="+mn-lt"/>
                <a:cs typeface="+mn-lt"/>
              </a:rPr>
              <a:t>, a </a:t>
            </a:r>
            <a:r>
              <a:rPr lang="en-US" sz="2000" err="1">
                <a:ea typeface="+mn-lt"/>
                <a:cs typeface="+mn-lt"/>
              </a:rPr>
              <a:t>tradycja</a:t>
            </a:r>
            <a:r>
              <a:rPr lang="en-US" sz="2000">
                <a:ea typeface="+mn-lt"/>
                <a:cs typeface="+mn-lt"/>
              </a:rPr>
              <a:t> ta </a:t>
            </a:r>
            <a:r>
              <a:rPr lang="en-US" sz="2000" err="1">
                <a:ea typeface="+mn-lt"/>
                <a:cs typeface="+mn-lt"/>
              </a:rPr>
              <a:t>wróciła</a:t>
            </a:r>
            <a:r>
              <a:rPr lang="en-US" sz="2000">
                <a:ea typeface="+mn-lt"/>
                <a:cs typeface="+mn-lt"/>
              </a:rPr>
              <a:t> </a:t>
            </a:r>
            <a:r>
              <a:rPr lang="en-US" sz="2000" err="1">
                <a:ea typeface="+mn-lt"/>
                <a:cs typeface="+mn-lt"/>
              </a:rPr>
              <a:t>dopiero</a:t>
            </a:r>
            <a:r>
              <a:rPr lang="en-US" sz="2000">
                <a:ea typeface="+mn-lt"/>
                <a:cs typeface="+mn-lt"/>
              </a:rPr>
              <a:t> w 1989 </a:t>
            </a:r>
            <a:r>
              <a:rPr lang="en-US" sz="2000" err="1">
                <a:ea typeface="+mn-lt"/>
                <a:cs typeface="+mn-lt"/>
              </a:rPr>
              <a:t>roku</a:t>
            </a:r>
            <a:r>
              <a:rPr lang="en-US" sz="2000">
                <a:ea typeface="+mn-lt"/>
                <a:cs typeface="+mn-lt"/>
              </a:rPr>
              <a:t>. </a:t>
            </a:r>
            <a:endParaRPr lang="en-US"/>
          </a:p>
          <a:p>
            <a:pPr algn="just">
              <a:buFont typeface="Arial"/>
              <a:buChar char="•"/>
            </a:pPr>
            <a:r>
              <a:rPr lang="en-US" sz="2000" err="1">
                <a:ea typeface="+mn-lt"/>
                <a:cs typeface="+mn-lt"/>
              </a:rPr>
              <a:t>Oficjalnie</a:t>
            </a:r>
            <a:r>
              <a:rPr lang="en-US" sz="2000">
                <a:ea typeface="+mn-lt"/>
                <a:cs typeface="+mn-lt"/>
              </a:rPr>
              <a:t> </a:t>
            </a:r>
            <a:r>
              <a:rPr lang="en-US" sz="2000" err="1">
                <a:ea typeface="+mn-lt"/>
                <a:cs typeface="+mn-lt"/>
              </a:rPr>
              <a:t>uznaje</a:t>
            </a:r>
            <a:r>
              <a:rPr lang="en-US" sz="2000">
                <a:ea typeface="+mn-lt"/>
                <a:cs typeface="+mn-lt"/>
              </a:rPr>
              <a:t> </a:t>
            </a:r>
            <a:r>
              <a:rPr lang="en-US" sz="2000" err="1">
                <a:ea typeface="+mn-lt"/>
                <a:cs typeface="+mn-lt"/>
              </a:rPr>
              <a:t>się</a:t>
            </a:r>
            <a:r>
              <a:rPr lang="en-US" sz="2000">
                <a:ea typeface="+mn-lt"/>
                <a:cs typeface="+mn-lt"/>
              </a:rPr>
              <a:t> </a:t>
            </a:r>
            <a:r>
              <a:rPr lang="en-US" sz="2000" err="1">
                <a:ea typeface="+mn-lt"/>
                <a:cs typeface="+mn-lt"/>
              </a:rPr>
              <a:t>ją</a:t>
            </a:r>
            <a:r>
              <a:rPr lang="en-US" sz="2000">
                <a:ea typeface="+mn-lt"/>
                <a:cs typeface="+mn-lt"/>
              </a:rPr>
              <a:t> za </a:t>
            </a:r>
            <a:r>
              <a:rPr lang="en-US" sz="2000" err="1">
                <a:ea typeface="+mn-lt"/>
                <a:cs typeface="+mn-lt"/>
              </a:rPr>
              <a:t>drugą</a:t>
            </a:r>
            <a:r>
              <a:rPr lang="en-US" sz="2000">
                <a:ea typeface="+mn-lt"/>
                <a:cs typeface="+mn-lt"/>
              </a:rPr>
              <a:t> </a:t>
            </a:r>
            <a:r>
              <a:rPr lang="en-US" sz="2000" err="1">
                <a:ea typeface="+mn-lt"/>
                <a:cs typeface="+mn-lt"/>
              </a:rPr>
              <a:t>konsytucje</a:t>
            </a:r>
            <a:r>
              <a:rPr lang="en-US" sz="2000">
                <a:ea typeface="+mn-lt"/>
                <a:cs typeface="+mn-lt"/>
              </a:rPr>
              <a:t> po </a:t>
            </a:r>
            <a:r>
              <a:rPr lang="en-US" sz="2000" err="1">
                <a:ea typeface="+mn-lt"/>
                <a:cs typeface="+mn-lt"/>
              </a:rPr>
              <a:t>amerykańskiej</a:t>
            </a:r>
            <a:r>
              <a:rPr lang="en-US" sz="2000">
                <a:ea typeface="+mn-lt"/>
                <a:cs typeface="+mn-lt"/>
              </a:rPr>
              <a:t>, </a:t>
            </a:r>
            <a:r>
              <a:rPr lang="en-US" sz="2000" err="1">
                <a:ea typeface="+mn-lt"/>
                <a:cs typeface="+mn-lt"/>
              </a:rPr>
              <a:t>lecz</a:t>
            </a:r>
            <a:r>
              <a:rPr lang="en-US" sz="2000">
                <a:ea typeface="+mn-lt"/>
                <a:cs typeface="+mn-lt"/>
              </a:rPr>
              <a:t> </a:t>
            </a:r>
            <a:r>
              <a:rPr lang="en-US" sz="2000" err="1">
                <a:ea typeface="+mn-lt"/>
                <a:cs typeface="+mn-lt"/>
              </a:rPr>
              <a:t>jeszcze</a:t>
            </a:r>
            <a:r>
              <a:rPr lang="en-US" sz="2000">
                <a:ea typeface="+mn-lt"/>
                <a:cs typeface="+mn-lt"/>
              </a:rPr>
              <a:t> </a:t>
            </a:r>
            <a:r>
              <a:rPr lang="en-US" sz="2000" err="1">
                <a:ea typeface="+mn-lt"/>
                <a:cs typeface="+mn-lt"/>
              </a:rPr>
              <a:t>przed</a:t>
            </a:r>
            <a:r>
              <a:rPr lang="en-US" sz="2000">
                <a:ea typeface="+mn-lt"/>
                <a:cs typeface="+mn-lt"/>
              </a:rPr>
              <a:t> </a:t>
            </a:r>
            <a:r>
              <a:rPr lang="en-US" sz="2000" err="1">
                <a:ea typeface="+mn-lt"/>
                <a:cs typeface="+mn-lt"/>
              </a:rPr>
              <a:t>nią</a:t>
            </a:r>
            <a:r>
              <a:rPr lang="en-US" sz="2000">
                <a:ea typeface="+mn-lt"/>
                <a:cs typeface="+mn-lt"/>
              </a:rPr>
              <a:t> w 1755 </a:t>
            </a:r>
            <a:r>
              <a:rPr lang="en-US" sz="2000" err="1">
                <a:ea typeface="+mn-lt"/>
                <a:cs typeface="+mn-lt"/>
              </a:rPr>
              <a:t>roku</a:t>
            </a:r>
            <a:r>
              <a:rPr lang="en-US" sz="2000">
                <a:ea typeface="+mn-lt"/>
                <a:cs typeface="+mn-lt"/>
              </a:rPr>
              <a:t>  </a:t>
            </a:r>
            <a:r>
              <a:rPr lang="en-US" sz="2000" err="1">
                <a:ea typeface="+mn-lt"/>
                <a:cs typeface="+mn-lt"/>
              </a:rPr>
              <a:t>zosatała</a:t>
            </a:r>
            <a:r>
              <a:rPr lang="en-US" sz="2000">
                <a:ea typeface="+mn-lt"/>
                <a:cs typeface="+mn-lt"/>
              </a:rPr>
              <a:t> </a:t>
            </a:r>
            <a:r>
              <a:rPr lang="en-US" sz="2000" err="1">
                <a:ea typeface="+mn-lt"/>
                <a:cs typeface="+mn-lt"/>
              </a:rPr>
              <a:t>uchawalona</a:t>
            </a:r>
            <a:r>
              <a:rPr lang="en-US" sz="2000">
                <a:ea typeface="+mn-lt"/>
                <a:cs typeface="+mn-lt"/>
              </a:rPr>
              <a:t> </a:t>
            </a:r>
            <a:r>
              <a:rPr lang="en-US" sz="2000" err="1">
                <a:ea typeface="+mn-lt"/>
                <a:cs typeface="+mn-lt"/>
              </a:rPr>
              <a:t>konstytucja</a:t>
            </a:r>
            <a:r>
              <a:rPr lang="en-US" sz="2000">
                <a:ea typeface="+mn-lt"/>
                <a:cs typeface="+mn-lt"/>
              </a:rPr>
              <a:t> </a:t>
            </a:r>
            <a:r>
              <a:rPr lang="en-US" sz="2000" err="1">
                <a:ea typeface="+mn-lt"/>
                <a:cs typeface="+mn-lt"/>
              </a:rPr>
              <a:t>na</a:t>
            </a:r>
            <a:r>
              <a:rPr lang="en-US" sz="2000">
                <a:ea typeface="+mn-lt"/>
                <a:cs typeface="+mn-lt"/>
              </a:rPr>
              <a:t> </a:t>
            </a:r>
            <a:r>
              <a:rPr lang="en-US" sz="2000" err="1">
                <a:ea typeface="+mn-lt"/>
                <a:cs typeface="+mn-lt"/>
              </a:rPr>
              <a:t>Kostaryce</a:t>
            </a:r>
            <a:r>
              <a:rPr lang="en-US" sz="2000">
                <a:ea typeface="+mn-lt"/>
                <a:cs typeface="+mn-lt"/>
              </a:rPr>
              <a:t>. </a:t>
            </a:r>
          </a:p>
          <a:p>
            <a:pPr algn="just">
              <a:buFont typeface="Arial"/>
              <a:buChar char="•"/>
            </a:pPr>
            <a:r>
              <a:rPr lang="en-US" sz="2000">
                <a:ea typeface="+mn-lt"/>
                <a:cs typeface="+mn-lt"/>
              </a:rPr>
              <a:t>Po uchwaleniu Konstytucji 3 maja Sejm Wielki nadal obradował uchwalając mniejsze </a:t>
            </a:r>
            <a:r>
              <a:rPr lang="en-US" sz="2000" err="1">
                <a:ea typeface="+mn-lt"/>
                <a:cs typeface="+mn-lt"/>
              </a:rPr>
              <a:t>i</a:t>
            </a:r>
            <a:r>
              <a:rPr lang="en-US" sz="2000">
                <a:ea typeface="+mn-lt"/>
                <a:cs typeface="+mn-lt"/>
              </a:rPr>
              <a:t> </a:t>
            </a:r>
            <a:r>
              <a:rPr lang="en-US" sz="2000" err="1">
                <a:ea typeface="+mn-lt"/>
                <a:cs typeface="+mn-lt"/>
              </a:rPr>
              <a:t>większe</a:t>
            </a:r>
            <a:r>
              <a:rPr lang="en-US" sz="2000">
                <a:ea typeface="+mn-lt"/>
                <a:cs typeface="+mn-lt"/>
              </a:rPr>
              <a:t> </a:t>
            </a:r>
            <a:r>
              <a:rPr lang="en-US" sz="2000" err="1">
                <a:ea typeface="+mn-lt"/>
                <a:cs typeface="+mn-lt"/>
              </a:rPr>
              <a:t>ustawy</a:t>
            </a:r>
            <a:r>
              <a:rPr lang="en-US" sz="2000">
                <a:ea typeface="+mn-lt"/>
                <a:cs typeface="+mn-lt"/>
              </a:rPr>
              <a:t>. W </a:t>
            </a:r>
            <a:r>
              <a:rPr lang="en-US" sz="2000" err="1">
                <a:ea typeface="+mn-lt"/>
                <a:cs typeface="+mn-lt"/>
              </a:rPr>
              <a:t>pierwszą</a:t>
            </a:r>
            <a:r>
              <a:rPr lang="en-US" sz="2000">
                <a:ea typeface="+mn-lt"/>
                <a:cs typeface="+mn-lt"/>
              </a:rPr>
              <a:t> </a:t>
            </a:r>
            <a:r>
              <a:rPr lang="en-US" sz="2000" err="1">
                <a:ea typeface="+mn-lt"/>
                <a:cs typeface="+mn-lt"/>
              </a:rPr>
              <a:t>rocznicę</a:t>
            </a:r>
            <a:r>
              <a:rPr lang="en-US" sz="2000">
                <a:ea typeface="+mn-lt"/>
                <a:cs typeface="+mn-lt"/>
              </a:rPr>
              <a:t> </a:t>
            </a:r>
            <a:r>
              <a:rPr lang="en-US" sz="2000" err="1">
                <a:ea typeface="+mn-lt"/>
                <a:cs typeface="+mn-lt"/>
              </a:rPr>
              <a:t>uchwalenia</a:t>
            </a:r>
            <a:r>
              <a:rPr lang="en-US" sz="2000">
                <a:ea typeface="+mn-lt"/>
                <a:cs typeface="+mn-lt"/>
              </a:rPr>
              <a:t> </a:t>
            </a:r>
            <a:r>
              <a:rPr lang="en-US" sz="2000" err="1">
                <a:ea typeface="+mn-lt"/>
                <a:cs typeface="+mn-lt"/>
              </a:rPr>
              <a:t>Konstytucji</a:t>
            </a:r>
            <a:r>
              <a:rPr lang="en-US" sz="2000">
                <a:ea typeface="+mn-lt"/>
                <a:cs typeface="+mn-lt"/>
              </a:rPr>
              <a:t>, 3 Maja 1792 </a:t>
            </a:r>
            <a:r>
              <a:rPr lang="en-US" sz="2000" err="1">
                <a:ea typeface="+mn-lt"/>
                <a:cs typeface="+mn-lt"/>
              </a:rPr>
              <a:t>roku</a:t>
            </a:r>
            <a:r>
              <a:rPr lang="en-US" sz="2000">
                <a:ea typeface="+mn-lt"/>
                <a:cs typeface="+mn-lt"/>
              </a:rPr>
              <a:t> </a:t>
            </a:r>
            <a:r>
              <a:rPr lang="en-US" sz="2000" err="1">
                <a:ea typeface="+mn-lt"/>
                <a:cs typeface="+mn-lt"/>
              </a:rPr>
              <a:t>król</a:t>
            </a:r>
            <a:r>
              <a:rPr lang="en-US" sz="2000">
                <a:ea typeface="+mn-lt"/>
                <a:cs typeface="+mn-lt"/>
              </a:rPr>
              <a:t> Stanisław August Poniatowski </a:t>
            </a:r>
            <a:r>
              <a:rPr lang="en-US" sz="2000" err="1">
                <a:ea typeface="+mn-lt"/>
                <a:cs typeface="+mn-lt"/>
              </a:rPr>
              <a:t>wmurował</a:t>
            </a:r>
            <a:r>
              <a:rPr lang="en-US" sz="2000">
                <a:ea typeface="+mn-lt"/>
                <a:cs typeface="+mn-lt"/>
              </a:rPr>
              <a:t> kamień węgielny pod budowę kościoła Opatrzności Bożej, która miała być darem za uchwalenie Konstytucji. Uroczystość miała miejsce na terenie dzisiejszego Ogrodu Botanicznego UW, nieopodal Łazienek. W momencie rozpoczęcia się uroczystości pogoda bardzo się zmieniła – zaczął wiać potężny wiatr, co uznano za złą wróżbę. W tym samym czasie (jak się później okazało) w Targowicy już zaczął się spisek, który miał obalić nowy ustrój.</a:t>
            </a:r>
            <a:endParaRPr lang="en-US"/>
          </a:p>
          <a:p>
            <a:pPr marL="285750" indent="-285750" algn="just">
              <a:buFont typeface="Arial"/>
              <a:buChar char="•"/>
            </a:pPr>
            <a:endParaRPr lang="en-US" sz="2000" b="1"/>
          </a:p>
          <a:p>
            <a:pPr marL="285750" indent="-285750" algn="just">
              <a:buFont typeface="Arial"/>
              <a:buChar char="•"/>
            </a:pPr>
            <a:endParaRPr lang="en-US" sz="2000" b="1"/>
          </a:p>
          <a:p>
            <a:endParaRPr lang="en-US" sz="2000" b="1"/>
          </a:p>
        </p:txBody>
      </p:sp>
    </p:spTree>
    <p:extLst>
      <p:ext uri="{BB962C8B-B14F-4D97-AF65-F5344CB8AC3E}">
        <p14:creationId xmlns:p14="http://schemas.microsoft.com/office/powerpoint/2010/main" val="586329036"/>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91412-CCE8-4858-A211-D22F3CA7BEE0}"/>
              </a:ext>
            </a:extLst>
          </p:cNvPr>
          <p:cNvSpPr txBox="1"/>
          <p:nvPr/>
        </p:nvSpPr>
        <p:spPr>
          <a:xfrm>
            <a:off x="855156" y="1018264"/>
            <a:ext cx="10478217"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err="1">
                <a:ea typeface="+mn-lt"/>
                <a:cs typeface="+mn-lt"/>
              </a:rPr>
              <a:t>Archiwum</a:t>
            </a:r>
            <a:r>
              <a:rPr lang="en-US" sz="2200">
                <a:ea typeface="+mn-lt"/>
                <a:cs typeface="+mn-lt"/>
              </a:rPr>
              <a:t> </a:t>
            </a:r>
            <a:r>
              <a:rPr lang="en-US" sz="2200" err="1">
                <a:ea typeface="+mn-lt"/>
                <a:cs typeface="+mn-lt"/>
              </a:rPr>
              <a:t>Główne</a:t>
            </a:r>
            <a:r>
              <a:rPr lang="en-US" sz="2200">
                <a:ea typeface="+mn-lt"/>
                <a:cs typeface="+mn-lt"/>
              </a:rPr>
              <a:t> Akt </a:t>
            </a:r>
            <a:r>
              <a:rPr lang="en-US" sz="2200" err="1">
                <a:ea typeface="+mn-lt"/>
                <a:cs typeface="+mn-lt"/>
              </a:rPr>
              <a:t>Dawnych</a:t>
            </a:r>
            <a:r>
              <a:rPr lang="en-US" sz="2200">
                <a:ea typeface="+mn-lt"/>
                <a:cs typeface="+mn-lt"/>
              </a:rPr>
              <a:t> do </a:t>
            </a:r>
            <a:r>
              <a:rPr lang="en-US" sz="2200" err="1">
                <a:ea typeface="+mn-lt"/>
                <a:cs typeface="+mn-lt"/>
              </a:rPr>
              <a:t>dzisiaj</a:t>
            </a:r>
            <a:r>
              <a:rPr lang="en-US" sz="2200">
                <a:ea typeface="+mn-lt"/>
                <a:cs typeface="+mn-lt"/>
              </a:rPr>
              <a:t> </a:t>
            </a:r>
            <a:r>
              <a:rPr lang="en-US" sz="2200" err="1">
                <a:ea typeface="+mn-lt"/>
                <a:cs typeface="+mn-lt"/>
              </a:rPr>
              <a:t>przechowuje</a:t>
            </a:r>
            <a:r>
              <a:rPr lang="en-US" sz="2200">
                <a:ea typeface="+mn-lt"/>
                <a:cs typeface="+mn-lt"/>
              </a:rPr>
              <a:t> </a:t>
            </a:r>
            <a:r>
              <a:rPr lang="en-US" sz="2200" err="1">
                <a:ea typeface="+mn-lt"/>
                <a:cs typeface="+mn-lt"/>
              </a:rPr>
              <a:t>trzy</a:t>
            </a:r>
            <a:r>
              <a:rPr lang="en-US" sz="2200">
                <a:ea typeface="+mn-lt"/>
                <a:cs typeface="+mn-lt"/>
              </a:rPr>
              <a:t> </a:t>
            </a:r>
            <a:r>
              <a:rPr lang="en-US" sz="2200" err="1">
                <a:ea typeface="+mn-lt"/>
                <a:cs typeface="+mn-lt"/>
              </a:rPr>
              <a:t>oryginalne</a:t>
            </a:r>
            <a:r>
              <a:rPr lang="en-US" sz="2200">
                <a:ea typeface="+mn-lt"/>
                <a:cs typeface="+mn-lt"/>
              </a:rPr>
              <a:t> </a:t>
            </a:r>
            <a:r>
              <a:rPr lang="en-US" sz="2200" err="1">
                <a:ea typeface="+mn-lt"/>
                <a:cs typeface="+mn-lt"/>
              </a:rPr>
              <a:t>rękopisy</a:t>
            </a:r>
            <a:r>
              <a:rPr lang="en-US" sz="2200">
                <a:ea typeface="+mn-lt"/>
                <a:cs typeface="+mn-lt"/>
              </a:rPr>
              <a:t> </a:t>
            </a:r>
            <a:r>
              <a:rPr lang="en-US" sz="2200" err="1">
                <a:ea typeface="+mn-lt"/>
                <a:cs typeface="+mn-lt"/>
              </a:rPr>
              <a:t>Konstytucji</a:t>
            </a:r>
            <a:r>
              <a:rPr lang="en-US" sz="2200">
                <a:ea typeface="+mn-lt"/>
                <a:cs typeface="+mn-lt"/>
              </a:rPr>
              <a:t>. </a:t>
            </a:r>
            <a:r>
              <a:rPr lang="en-US" sz="2200" err="1">
                <a:ea typeface="+mn-lt"/>
                <a:cs typeface="+mn-lt"/>
              </a:rPr>
              <a:t>Znajdują</a:t>
            </a:r>
            <a:r>
              <a:rPr lang="en-US" sz="2200">
                <a:ea typeface="+mn-lt"/>
                <a:cs typeface="+mn-lt"/>
              </a:rPr>
              <a:t> </a:t>
            </a:r>
            <a:r>
              <a:rPr lang="en-US" sz="2200" err="1">
                <a:ea typeface="+mn-lt"/>
                <a:cs typeface="+mn-lt"/>
              </a:rPr>
              <a:t>się</a:t>
            </a:r>
            <a:r>
              <a:rPr lang="en-US" sz="2200">
                <a:ea typeface="+mn-lt"/>
                <a:cs typeface="+mn-lt"/>
              </a:rPr>
              <a:t> one w:</a:t>
            </a:r>
            <a:br>
              <a:rPr lang="en-US" sz="2200">
                <a:ea typeface="+mn-lt"/>
                <a:cs typeface="+mn-lt"/>
              </a:rPr>
            </a:br>
            <a:r>
              <a:rPr lang="en-US" sz="2200">
                <a:ea typeface="+mn-lt"/>
                <a:cs typeface="+mn-lt"/>
              </a:rPr>
              <a:t>• w </a:t>
            </a:r>
            <a:r>
              <a:rPr lang="en-US" sz="2200" err="1">
                <a:ea typeface="+mn-lt"/>
                <a:cs typeface="+mn-lt"/>
              </a:rPr>
              <a:t>księdze</a:t>
            </a:r>
            <a:r>
              <a:rPr lang="en-US" sz="2200">
                <a:ea typeface="+mn-lt"/>
                <a:cs typeface="+mn-lt"/>
              </a:rPr>
              <a:t> </a:t>
            </a:r>
            <a:r>
              <a:rPr lang="en-US" sz="2200" err="1">
                <a:ea typeface="+mn-lt"/>
                <a:cs typeface="+mn-lt"/>
              </a:rPr>
              <a:t>Metryki</a:t>
            </a:r>
            <a:r>
              <a:rPr lang="en-US" sz="2200">
                <a:ea typeface="+mn-lt"/>
                <a:cs typeface="+mn-lt"/>
              </a:rPr>
              <a:t> </a:t>
            </a:r>
            <a:r>
              <a:rPr lang="en-US" sz="2200" err="1">
                <a:ea typeface="+mn-lt"/>
                <a:cs typeface="+mn-lt"/>
              </a:rPr>
              <a:t>Litewskiej</a:t>
            </a:r>
            <a:r>
              <a:rPr lang="en-US" sz="2200">
                <a:ea typeface="+mn-lt"/>
                <a:cs typeface="+mn-lt"/>
              </a:rPr>
              <a:t>, w </a:t>
            </a:r>
            <a:r>
              <a:rPr lang="en-US" sz="2200" err="1">
                <a:ea typeface="+mn-lt"/>
                <a:cs typeface="+mn-lt"/>
              </a:rPr>
              <a:t>której</a:t>
            </a:r>
            <a:r>
              <a:rPr lang="en-US" sz="2200">
                <a:ea typeface="+mn-lt"/>
                <a:cs typeface="+mn-lt"/>
              </a:rPr>
              <a:t> </a:t>
            </a:r>
            <a:r>
              <a:rPr lang="en-US" sz="2200" err="1">
                <a:ea typeface="+mn-lt"/>
                <a:cs typeface="+mn-lt"/>
              </a:rPr>
              <a:t>widnieje</a:t>
            </a:r>
            <a:r>
              <a:rPr lang="en-US" sz="2200">
                <a:ea typeface="+mn-lt"/>
                <a:cs typeface="+mn-lt"/>
              </a:rPr>
              <a:t> on w </a:t>
            </a:r>
            <a:r>
              <a:rPr lang="en-US" sz="2200" err="1">
                <a:ea typeface="+mn-lt"/>
                <a:cs typeface="+mn-lt"/>
              </a:rPr>
              <a:t>wraz</a:t>
            </a:r>
            <a:r>
              <a:rPr lang="en-US" sz="2200">
                <a:ea typeface="+mn-lt"/>
                <a:cs typeface="+mn-lt"/>
              </a:rPr>
              <a:t> z </a:t>
            </a:r>
            <a:r>
              <a:rPr lang="en-US" sz="2200" err="1">
                <a:ea typeface="+mn-lt"/>
                <a:cs typeface="+mn-lt"/>
              </a:rPr>
              <a:t>podpisami</a:t>
            </a:r>
            <a:r>
              <a:rPr lang="en-US" sz="2200">
                <a:ea typeface="+mn-lt"/>
                <a:cs typeface="+mn-lt"/>
              </a:rPr>
              <a:t> </a:t>
            </a:r>
            <a:r>
              <a:rPr lang="en-US" sz="2200" err="1">
                <a:ea typeface="+mn-lt"/>
                <a:cs typeface="+mn-lt"/>
              </a:rPr>
              <a:t>marszałków</a:t>
            </a:r>
            <a:r>
              <a:rPr lang="en-US" sz="2200">
                <a:ea typeface="+mn-lt"/>
                <a:cs typeface="+mn-lt"/>
              </a:rPr>
              <a:t> </a:t>
            </a:r>
            <a:r>
              <a:rPr lang="en-US" sz="2200" err="1">
                <a:ea typeface="+mn-lt"/>
                <a:cs typeface="+mn-lt"/>
              </a:rPr>
              <a:t>i</a:t>
            </a:r>
            <a:r>
              <a:rPr lang="en-US" sz="2200">
                <a:ea typeface="+mn-lt"/>
                <a:cs typeface="+mn-lt"/>
              </a:rPr>
              <a:t> </a:t>
            </a:r>
            <a:r>
              <a:rPr lang="en-US" sz="2200" err="1">
                <a:ea typeface="+mn-lt"/>
                <a:cs typeface="+mn-lt"/>
              </a:rPr>
              <a:t>członków</a:t>
            </a:r>
            <a:r>
              <a:rPr lang="en-US" sz="2200">
                <a:ea typeface="+mn-lt"/>
                <a:cs typeface="+mn-lt"/>
              </a:rPr>
              <a:t> </a:t>
            </a:r>
            <a:r>
              <a:rPr lang="en-US" sz="2200" err="1">
                <a:ea typeface="+mn-lt"/>
                <a:cs typeface="+mn-lt"/>
              </a:rPr>
              <a:t>obrad</a:t>
            </a:r>
            <a:r>
              <a:rPr lang="en-US" sz="2200">
                <a:ea typeface="+mn-lt"/>
                <a:cs typeface="+mn-lt"/>
              </a:rPr>
              <a:t>. Przez </a:t>
            </a:r>
            <a:r>
              <a:rPr lang="en-US" sz="2200" err="1">
                <a:ea typeface="+mn-lt"/>
                <a:cs typeface="+mn-lt"/>
              </a:rPr>
              <a:t>lata</a:t>
            </a:r>
            <a:r>
              <a:rPr lang="en-US" sz="2200">
                <a:ea typeface="+mn-lt"/>
                <a:cs typeface="+mn-lt"/>
              </a:rPr>
              <a:t> </a:t>
            </a:r>
            <a:r>
              <a:rPr lang="en-US" sz="2200" err="1">
                <a:ea typeface="+mn-lt"/>
                <a:cs typeface="+mn-lt"/>
              </a:rPr>
              <a:t>egzemplarz</a:t>
            </a:r>
            <a:r>
              <a:rPr lang="en-US" sz="2200">
                <a:ea typeface="+mn-lt"/>
                <a:cs typeface="+mn-lt"/>
              </a:rPr>
              <a:t> ten </a:t>
            </a:r>
            <a:r>
              <a:rPr lang="en-US" sz="2200" err="1">
                <a:ea typeface="+mn-lt"/>
                <a:cs typeface="+mn-lt"/>
              </a:rPr>
              <a:t>był</a:t>
            </a:r>
            <a:r>
              <a:rPr lang="en-US" sz="2200">
                <a:ea typeface="+mn-lt"/>
                <a:cs typeface="+mn-lt"/>
              </a:rPr>
              <a:t> </a:t>
            </a:r>
            <a:r>
              <a:rPr lang="en-US" sz="2200" err="1">
                <a:ea typeface="+mn-lt"/>
                <a:cs typeface="+mn-lt"/>
              </a:rPr>
              <a:t>prawdopodobnie</a:t>
            </a:r>
            <a:r>
              <a:rPr lang="en-US" sz="2200">
                <a:ea typeface="+mn-lt"/>
                <a:cs typeface="+mn-lt"/>
              </a:rPr>
              <a:t> </a:t>
            </a:r>
            <a:r>
              <a:rPr lang="en-US" sz="2200" err="1">
                <a:ea typeface="+mn-lt"/>
                <a:cs typeface="+mn-lt"/>
              </a:rPr>
              <a:t>przechowywany</a:t>
            </a:r>
            <a:r>
              <a:rPr lang="en-US" sz="2200">
                <a:ea typeface="+mn-lt"/>
                <a:cs typeface="+mn-lt"/>
              </a:rPr>
              <a:t> w </a:t>
            </a:r>
            <a:r>
              <a:rPr lang="en-US" sz="2200" err="1">
                <a:ea typeface="+mn-lt"/>
                <a:cs typeface="+mn-lt"/>
              </a:rPr>
              <a:t>Bibliotece</a:t>
            </a:r>
            <a:r>
              <a:rPr lang="en-US" sz="2200">
                <a:ea typeface="+mn-lt"/>
                <a:cs typeface="+mn-lt"/>
              </a:rPr>
              <a:t> </a:t>
            </a:r>
            <a:r>
              <a:rPr lang="en-US" sz="2200" err="1">
                <a:ea typeface="+mn-lt"/>
                <a:cs typeface="+mn-lt"/>
              </a:rPr>
              <a:t>Królewskiej</a:t>
            </a:r>
            <a:r>
              <a:rPr lang="en-US" sz="2200">
                <a:ea typeface="+mn-lt"/>
                <a:cs typeface="+mn-lt"/>
              </a:rPr>
              <a:t>.</a:t>
            </a:r>
            <a:br>
              <a:rPr lang="en-US" sz="2200">
                <a:ea typeface="+mn-lt"/>
                <a:cs typeface="+mn-lt"/>
              </a:rPr>
            </a:br>
            <a:r>
              <a:rPr lang="en-US" sz="2200">
                <a:ea typeface="+mn-lt"/>
                <a:cs typeface="+mn-lt"/>
              </a:rPr>
              <a:t>• </a:t>
            </a:r>
            <a:r>
              <a:rPr lang="en-US" sz="2200" err="1">
                <a:ea typeface="+mn-lt"/>
                <a:cs typeface="+mn-lt"/>
              </a:rPr>
              <a:t>Kolejny</a:t>
            </a:r>
            <a:r>
              <a:rPr lang="en-US" sz="2200">
                <a:ea typeface="+mn-lt"/>
                <a:cs typeface="+mn-lt"/>
              </a:rPr>
              <a:t> </a:t>
            </a:r>
            <a:r>
              <a:rPr lang="en-US" sz="2200" err="1">
                <a:ea typeface="+mn-lt"/>
                <a:cs typeface="+mn-lt"/>
              </a:rPr>
              <a:t>rękopis</a:t>
            </a:r>
            <a:r>
              <a:rPr lang="en-US" sz="2200">
                <a:ea typeface="+mn-lt"/>
                <a:cs typeface="+mn-lt"/>
              </a:rPr>
              <a:t> </a:t>
            </a:r>
            <a:r>
              <a:rPr lang="en-US" sz="2200" err="1">
                <a:ea typeface="+mn-lt"/>
                <a:cs typeface="+mn-lt"/>
              </a:rPr>
              <a:t>znajduje</a:t>
            </a:r>
            <a:r>
              <a:rPr lang="en-US" sz="2200">
                <a:ea typeface="+mn-lt"/>
                <a:cs typeface="+mn-lt"/>
              </a:rPr>
              <a:t> </a:t>
            </a:r>
            <a:r>
              <a:rPr lang="en-US" sz="2200" err="1">
                <a:ea typeface="+mn-lt"/>
                <a:cs typeface="+mn-lt"/>
              </a:rPr>
              <a:t>się</a:t>
            </a:r>
            <a:r>
              <a:rPr lang="en-US" sz="2200">
                <a:ea typeface="+mn-lt"/>
                <a:cs typeface="+mn-lt"/>
              </a:rPr>
              <a:t> w </a:t>
            </a:r>
            <a:r>
              <a:rPr lang="en-US" sz="2200" err="1">
                <a:ea typeface="+mn-lt"/>
                <a:cs typeface="+mn-lt"/>
              </a:rPr>
              <a:t>księdze</a:t>
            </a:r>
            <a:r>
              <a:rPr lang="en-US" sz="2200">
                <a:ea typeface="+mn-lt"/>
                <a:cs typeface="+mn-lt"/>
              </a:rPr>
              <a:t> </a:t>
            </a:r>
            <a:r>
              <a:rPr lang="en-US" sz="2200" err="1">
                <a:ea typeface="+mn-lt"/>
                <a:cs typeface="+mn-lt"/>
              </a:rPr>
              <a:t>Archiwum</a:t>
            </a:r>
            <a:r>
              <a:rPr lang="en-US" sz="2200">
                <a:ea typeface="+mn-lt"/>
                <a:cs typeface="+mn-lt"/>
              </a:rPr>
              <a:t> </a:t>
            </a:r>
            <a:r>
              <a:rPr lang="en-US" sz="2200" err="1">
                <a:ea typeface="+mn-lt"/>
                <a:cs typeface="+mn-lt"/>
              </a:rPr>
              <a:t>Publicznego</a:t>
            </a:r>
            <a:r>
              <a:rPr lang="en-US" sz="2200">
                <a:ea typeface="+mn-lt"/>
                <a:cs typeface="+mn-lt"/>
              </a:rPr>
              <a:t> </a:t>
            </a:r>
            <a:r>
              <a:rPr lang="en-US" sz="2200" err="1">
                <a:ea typeface="+mn-lt"/>
                <a:cs typeface="+mn-lt"/>
              </a:rPr>
              <a:t>Potockich</a:t>
            </a:r>
            <a:r>
              <a:rPr lang="en-US" sz="2200">
                <a:ea typeface="+mn-lt"/>
                <a:cs typeface="+mn-lt"/>
              </a:rPr>
              <a:t>, </a:t>
            </a:r>
            <a:r>
              <a:rPr lang="en-US" sz="2200" err="1">
                <a:ea typeface="+mn-lt"/>
                <a:cs typeface="+mn-lt"/>
              </a:rPr>
              <a:t>gdyż</a:t>
            </a:r>
            <a:r>
              <a:rPr lang="en-US" sz="2200">
                <a:ea typeface="+mn-lt"/>
                <a:cs typeface="+mn-lt"/>
              </a:rPr>
              <a:t> </a:t>
            </a:r>
            <a:r>
              <a:rPr lang="en-US" sz="2200" err="1">
                <a:ea typeface="+mn-lt"/>
                <a:cs typeface="+mn-lt"/>
              </a:rPr>
              <a:t>właśnie</a:t>
            </a:r>
            <a:r>
              <a:rPr lang="en-US" sz="2200">
                <a:ea typeface="+mn-lt"/>
                <a:cs typeface="+mn-lt"/>
              </a:rPr>
              <a:t> przez </a:t>
            </a:r>
            <a:r>
              <a:rPr lang="en-US" sz="2200" err="1">
                <a:ea typeface="+mn-lt"/>
                <a:cs typeface="+mn-lt"/>
              </a:rPr>
              <a:t>członków</a:t>
            </a:r>
            <a:r>
              <a:rPr lang="en-US" sz="2200">
                <a:ea typeface="+mn-lt"/>
                <a:cs typeface="+mn-lt"/>
              </a:rPr>
              <a:t> </a:t>
            </a:r>
            <a:r>
              <a:rPr lang="en-US" sz="2200" err="1">
                <a:ea typeface="+mn-lt"/>
                <a:cs typeface="+mn-lt"/>
              </a:rPr>
              <a:t>tej</a:t>
            </a:r>
            <a:r>
              <a:rPr lang="en-US" sz="2200">
                <a:ea typeface="+mn-lt"/>
                <a:cs typeface="+mn-lt"/>
              </a:rPr>
              <a:t> </a:t>
            </a:r>
            <a:r>
              <a:rPr lang="en-US" sz="2200" err="1">
                <a:ea typeface="+mn-lt"/>
                <a:cs typeface="+mn-lt"/>
              </a:rPr>
              <a:t>rodziny</a:t>
            </a:r>
            <a:r>
              <a:rPr lang="en-US" sz="2200">
                <a:ea typeface="+mn-lt"/>
                <a:cs typeface="+mn-lt"/>
              </a:rPr>
              <a:t> </a:t>
            </a:r>
            <a:r>
              <a:rPr lang="en-US" sz="2200" err="1">
                <a:ea typeface="+mn-lt"/>
                <a:cs typeface="+mn-lt"/>
              </a:rPr>
              <a:t>był</a:t>
            </a:r>
            <a:r>
              <a:rPr lang="en-US" sz="2200">
                <a:ea typeface="+mn-lt"/>
                <a:cs typeface="+mn-lt"/>
              </a:rPr>
              <a:t> </a:t>
            </a:r>
            <a:r>
              <a:rPr lang="en-US" sz="2200" err="1">
                <a:ea typeface="+mn-lt"/>
                <a:cs typeface="+mn-lt"/>
              </a:rPr>
              <a:t>przechowywany</a:t>
            </a:r>
            <a:r>
              <a:rPr lang="en-US" sz="2200">
                <a:ea typeface="+mn-lt"/>
                <a:cs typeface="+mn-lt"/>
              </a:rPr>
              <a:t>,</a:t>
            </a:r>
            <a:br>
              <a:rPr lang="en-US" sz="2200">
                <a:ea typeface="+mn-lt"/>
                <a:cs typeface="+mn-lt"/>
              </a:rPr>
            </a:br>
            <a:r>
              <a:rPr lang="en-US" sz="2200">
                <a:ea typeface="+mn-lt"/>
                <a:cs typeface="+mn-lt"/>
              </a:rPr>
              <a:t>• w </a:t>
            </a:r>
            <a:r>
              <a:rPr lang="en-US" sz="2200" err="1">
                <a:ea typeface="+mn-lt"/>
                <a:cs typeface="+mn-lt"/>
              </a:rPr>
              <a:t>księdze</a:t>
            </a:r>
            <a:r>
              <a:rPr lang="en-US" sz="2200">
                <a:ea typeface="+mn-lt"/>
                <a:cs typeface="+mn-lt"/>
              </a:rPr>
              <a:t> </a:t>
            </a:r>
            <a:r>
              <a:rPr lang="en-US" sz="2200" err="1">
                <a:ea typeface="+mn-lt"/>
                <a:cs typeface="+mn-lt"/>
              </a:rPr>
              <a:t>Archiwum</a:t>
            </a:r>
            <a:r>
              <a:rPr lang="en-US" sz="2200">
                <a:ea typeface="+mn-lt"/>
                <a:cs typeface="+mn-lt"/>
              </a:rPr>
              <a:t> Sejmu </a:t>
            </a:r>
            <a:r>
              <a:rPr lang="en-US" sz="2200" err="1">
                <a:ea typeface="+mn-lt"/>
                <a:cs typeface="+mn-lt"/>
              </a:rPr>
              <a:t>Czteroletniego</a:t>
            </a:r>
            <a:r>
              <a:rPr lang="en-US" sz="2200">
                <a:ea typeface="+mn-lt"/>
                <a:cs typeface="+mn-lt"/>
              </a:rPr>
              <a:t>, </a:t>
            </a:r>
            <a:r>
              <a:rPr lang="en-US" sz="2200" err="1">
                <a:ea typeface="+mn-lt"/>
                <a:cs typeface="+mn-lt"/>
              </a:rPr>
              <a:t>gdyż</a:t>
            </a:r>
            <a:r>
              <a:rPr lang="en-US" sz="2200">
                <a:ea typeface="+mn-lt"/>
                <a:cs typeface="+mn-lt"/>
              </a:rPr>
              <a:t> </a:t>
            </a:r>
            <a:r>
              <a:rPr lang="en-US" sz="2200" err="1">
                <a:ea typeface="+mn-lt"/>
                <a:cs typeface="+mn-lt"/>
              </a:rPr>
              <a:t>przechowywany</a:t>
            </a:r>
            <a:r>
              <a:rPr lang="en-US" sz="2200">
                <a:ea typeface="+mn-lt"/>
                <a:cs typeface="+mn-lt"/>
              </a:rPr>
              <a:t> </a:t>
            </a:r>
            <a:r>
              <a:rPr lang="en-US" sz="2200" err="1">
                <a:ea typeface="+mn-lt"/>
                <a:cs typeface="+mn-lt"/>
              </a:rPr>
              <a:t>był</a:t>
            </a:r>
            <a:r>
              <a:rPr lang="en-US" sz="2200">
                <a:ea typeface="+mn-lt"/>
                <a:cs typeface="+mn-lt"/>
              </a:rPr>
              <a:t> przez </a:t>
            </a:r>
            <a:r>
              <a:rPr lang="en-US" sz="2200" err="1">
                <a:ea typeface="+mn-lt"/>
                <a:cs typeface="+mn-lt"/>
              </a:rPr>
              <a:t>sekretarzy</a:t>
            </a:r>
            <a:r>
              <a:rPr lang="en-US" sz="2200">
                <a:ea typeface="+mn-lt"/>
                <a:cs typeface="+mn-lt"/>
              </a:rPr>
              <a:t> </a:t>
            </a:r>
            <a:r>
              <a:rPr lang="en-US" sz="2200" err="1">
                <a:ea typeface="+mn-lt"/>
                <a:cs typeface="+mn-lt"/>
              </a:rPr>
              <a:t>sejmowych</a:t>
            </a:r>
            <a:r>
              <a:rPr lang="en-US" sz="2200">
                <a:ea typeface="+mn-lt"/>
                <a:cs typeface="+mn-lt"/>
              </a:rPr>
              <a:t>.</a:t>
            </a:r>
            <a:endParaRPr lang="en-US" sz="2200"/>
          </a:p>
          <a:p>
            <a:pPr marL="342900" indent="-342900">
              <a:buFont typeface="Arial"/>
              <a:buChar char="•"/>
            </a:pPr>
            <a:endParaRPr lang="en-US" sz="2200">
              <a:ea typeface="+mn-lt"/>
              <a:cs typeface="+mn-lt"/>
            </a:endParaRPr>
          </a:p>
          <a:p>
            <a:pPr marL="342900" indent="-342900">
              <a:buFont typeface="Arial"/>
              <a:buChar char="•"/>
            </a:pPr>
            <a:r>
              <a:rPr lang="en-US" sz="2200" err="1">
                <a:ea typeface="+mn-lt"/>
                <a:cs typeface="+mn-lt"/>
              </a:rPr>
              <a:t>Obraz</a:t>
            </a:r>
            <a:r>
              <a:rPr lang="en-US" sz="2200">
                <a:ea typeface="+mn-lt"/>
                <a:cs typeface="+mn-lt"/>
              </a:rPr>
              <a:t> Jana </a:t>
            </a:r>
            <a:r>
              <a:rPr lang="en-US" sz="2200" err="1">
                <a:ea typeface="+mn-lt"/>
                <a:cs typeface="+mn-lt"/>
              </a:rPr>
              <a:t>Matejki</a:t>
            </a:r>
            <a:r>
              <a:rPr lang="en-US" sz="2200">
                <a:ea typeface="+mn-lt"/>
                <a:cs typeface="+mn-lt"/>
              </a:rPr>
              <a:t> „Konstytucja 3 Maja”, </a:t>
            </a:r>
            <a:r>
              <a:rPr lang="en-US" sz="2200" err="1">
                <a:ea typeface="+mn-lt"/>
                <a:cs typeface="+mn-lt"/>
              </a:rPr>
              <a:t>który</a:t>
            </a:r>
            <a:r>
              <a:rPr lang="en-US" sz="2200">
                <a:ea typeface="+mn-lt"/>
                <a:cs typeface="+mn-lt"/>
              </a:rPr>
              <a:t> </a:t>
            </a:r>
            <a:r>
              <a:rPr lang="en-US" sz="2200" err="1">
                <a:ea typeface="+mn-lt"/>
                <a:cs typeface="+mn-lt"/>
              </a:rPr>
              <a:t>powstawał</a:t>
            </a:r>
            <a:r>
              <a:rPr lang="en-US" sz="2200">
                <a:ea typeface="+mn-lt"/>
                <a:cs typeface="+mn-lt"/>
              </a:rPr>
              <a:t> od </a:t>
            </a:r>
            <a:r>
              <a:rPr lang="en-US" sz="2200" err="1">
                <a:ea typeface="+mn-lt"/>
                <a:cs typeface="+mn-lt"/>
              </a:rPr>
              <a:t>stycznia</a:t>
            </a:r>
            <a:r>
              <a:rPr lang="en-US" sz="2200">
                <a:ea typeface="+mn-lt"/>
                <a:cs typeface="+mn-lt"/>
              </a:rPr>
              <a:t> do </a:t>
            </a:r>
            <a:r>
              <a:rPr lang="en-US" sz="2200" err="1">
                <a:ea typeface="+mn-lt"/>
                <a:cs typeface="+mn-lt"/>
              </a:rPr>
              <a:t>października</a:t>
            </a:r>
            <a:r>
              <a:rPr lang="en-US" sz="2200">
                <a:ea typeface="+mn-lt"/>
                <a:cs typeface="+mn-lt"/>
              </a:rPr>
              <a:t> 1891 </a:t>
            </a:r>
            <a:r>
              <a:rPr lang="en-US" sz="2200" err="1">
                <a:ea typeface="+mn-lt"/>
                <a:cs typeface="+mn-lt"/>
              </a:rPr>
              <a:t>roku</a:t>
            </a:r>
            <a:r>
              <a:rPr lang="en-US" sz="2200">
                <a:ea typeface="+mn-lt"/>
                <a:cs typeface="+mn-lt"/>
              </a:rPr>
              <a:t> jest </a:t>
            </a:r>
            <a:r>
              <a:rPr lang="en-US" sz="2200" err="1">
                <a:ea typeface="+mn-lt"/>
                <a:cs typeface="+mn-lt"/>
              </a:rPr>
              <a:t>jednym</a:t>
            </a:r>
            <a:r>
              <a:rPr lang="en-US" sz="2200">
                <a:ea typeface="+mn-lt"/>
                <a:cs typeface="+mn-lt"/>
              </a:rPr>
              <a:t> z </a:t>
            </a:r>
            <a:r>
              <a:rPr lang="en-US" sz="2200" err="1">
                <a:ea typeface="+mn-lt"/>
                <a:cs typeface="+mn-lt"/>
              </a:rPr>
              <a:t>najbardziej</a:t>
            </a:r>
            <a:r>
              <a:rPr lang="en-US" sz="2200">
                <a:ea typeface="+mn-lt"/>
                <a:cs typeface="+mn-lt"/>
              </a:rPr>
              <a:t> </a:t>
            </a:r>
            <a:r>
              <a:rPr lang="en-US" sz="2200" err="1">
                <a:ea typeface="+mn-lt"/>
                <a:cs typeface="+mn-lt"/>
              </a:rPr>
              <a:t>znanych</a:t>
            </a:r>
            <a:r>
              <a:rPr lang="en-US" sz="2200">
                <a:ea typeface="+mn-lt"/>
                <a:cs typeface="+mn-lt"/>
              </a:rPr>
              <a:t> </a:t>
            </a:r>
            <a:r>
              <a:rPr lang="en-US" sz="2200" err="1">
                <a:ea typeface="+mn-lt"/>
                <a:cs typeface="+mn-lt"/>
              </a:rPr>
              <a:t>polskich</a:t>
            </a:r>
            <a:r>
              <a:rPr lang="en-US" sz="2200">
                <a:ea typeface="+mn-lt"/>
                <a:cs typeface="+mn-lt"/>
              </a:rPr>
              <a:t> </a:t>
            </a:r>
            <a:r>
              <a:rPr lang="en-US" sz="2200" err="1">
                <a:ea typeface="+mn-lt"/>
                <a:cs typeface="+mn-lt"/>
              </a:rPr>
              <a:t>dzieł</a:t>
            </a:r>
            <a:r>
              <a:rPr lang="en-US" sz="2200">
                <a:ea typeface="+mn-lt"/>
                <a:cs typeface="+mn-lt"/>
              </a:rPr>
              <a:t> </a:t>
            </a:r>
            <a:r>
              <a:rPr lang="en-US" sz="2200" err="1">
                <a:ea typeface="+mn-lt"/>
                <a:cs typeface="+mn-lt"/>
              </a:rPr>
              <a:t>sztuki</a:t>
            </a:r>
            <a:r>
              <a:rPr lang="en-US" sz="2200">
                <a:ea typeface="+mn-lt"/>
                <a:cs typeface="+mn-lt"/>
              </a:rPr>
              <a:t>. Ma on </a:t>
            </a:r>
            <a:r>
              <a:rPr lang="en-US" sz="2200" err="1">
                <a:ea typeface="+mn-lt"/>
                <a:cs typeface="+mn-lt"/>
              </a:rPr>
              <a:t>też</a:t>
            </a:r>
            <a:r>
              <a:rPr lang="en-US" sz="2200">
                <a:ea typeface="+mn-lt"/>
                <a:cs typeface="+mn-lt"/>
              </a:rPr>
              <a:t> </a:t>
            </a:r>
            <a:r>
              <a:rPr lang="en-US" sz="2200" err="1">
                <a:ea typeface="+mn-lt"/>
                <a:cs typeface="+mn-lt"/>
              </a:rPr>
              <a:t>swoje</a:t>
            </a:r>
            <a:r>
              <a:rPr lang="en-US" sz="2200">
                <a:ea typeface="+mn-lt"/>
                <a:cs typeface="+mn-lt"/>
              </a:rPr>
              <a:t> </a:t>
            </a:r>
            <a:r>
              <a:rPr lang="en-US" sz="2200" err="1">
                <a:ea typeface="+mn-lt"/>
                <a:cs typeface="+mn-lt"/>
              </a:rPr>
              <a:t>tajemnice</a:t>
            </a:r>
            <a:r>
              <a:rPr lang="en-US" sz="2200">
                <a:ea typeface="+mn-lt"/>
                <a:cs typeface="+mn-lt"/>
              </a:rPr>
              <a:t>. Na </a:t>
            </a:r>
            <a:r>
              <a:rPr lang="en-US" sz="2200" err="1">
                <a:ea typeface="+mn-lt"/>
                <a:cs typeface="+mn-lt"/>
              </a:rPr>
              <a:t>obrazie</a:t>
            </a:r>
            <a:r>
              <a:rPr lang="en-US" sz="2200">
                <a:ea typeface="+mn-lt"/>
                <a:cs typeface="+mn-lt"/>
              </a:rPr>
              <a:t> Matejko </a:t>
            </a:r>
            <a:r>
              <a:rPr lang="en-US" sz="2200" err="1">
                <a:ea typeface="+mn-lt"/>
                <a:cs typeface="+mn-lt"/>
              </a:rPr>
              <a:t>umieścił</a:t>
            </a:r>
            <a:r>
              <a:rPr lang="en-US" sz="2200">
                <a:ea typeface="+mn-lt"/>
                <a:cs typeface="+mn-lt"/>
              </a:rPr>
              <a:t> </a:t>
            </a:r>
            <a:r>
              <a:rPr lang="en-US" sz="2200" err="1">
                <a:ea typeface="+mn-lt"/>
                <a:cs typeface="+mn-lt"/>
              </a:rPr>
              <a:t>przedstawicieli</a:t>
            </a:r>
            <a:r>
              <a:rPr lang="en-US" sz="2200">
                <a:ea typeface="+mn-lt"/>
                <a:cs typeface="+mn-lt"/>
              </a:rPr>
              <a:t> </a:t>
            </a:r>
            <a:r>
              <a:rPr lang="en-US" sz="2200" err="1">
                <a:ea typeface="+mn-lt"/>
                <a:cs typeface="+mn-lt"/>
              </a:rPr>
              <a:t>prawie</a:t>
            </a:r>
            <a:r>
              <a:rPr lang="en-US" sz="2200">
                <a:ea typeface="+mn-lt"/>
                <a:cs typeface="+mn-lt"/>
              </a:rPr>
              <a:t> </a:t>
            </a:r>
            <a:r>
              <a:rPr lang="en-US" sz="2200" err="1">
                <a:ea typeface="+mn-lt"/>
                <a:cs typeface="+mn-lt"/>
              </a:rPr>
              <a:t>wszystkich</a:t>
            </a:r>
            <a:r>
              <a:rPr lang="en-US" sz="2200">
                <a:ea typeface="+mn-lt"/>
                <a:cs typeface="+mn-lt"/>
              </a:rPr>
              <a:t> </a:t>
            </a:r>
            <a:r>
              <a:rPr lang="en-US" sz="2200" err="1">
                <a:ea typeface="+mn-lt"/>
                <a:cs typeface="+mn-lt"/>
              </a:rPr>
              <a:t>warstw</a:t>
            </a:r>
            <a:r>
              <a:rPr lang="en-US" sz="2200">
                <a:ea typeface="+mn-lt"/>
                <a:cs typeface="+mn-lt"/>
              </a:rPr>
              <a:t> </a:t>
            </a:r>
            <a:r>
              <a:rPr lang="en-US" sz="2200" err="1">
                <a:ea typeface="+mn-lt"/>
                <a:cs typeface="+mn-lt"/>
              </a:rPr>
              <a:t>społecznych</a:t>
            </a:r>
            <a:r>
              <a:rPr lang="en-US" sz="2200">
                <a:ea typeface="+mn-lt"/>
                <a:cs typeface="+mn-lt"/>
              </a:rPr>
              <a:t> </a:t>
            </a:r>
            <a:r>
              <a:rPr lang="en-US" sz="2200" err="1">
                <a:ea typeface="+mn-lt"/>
                <a:cs typeface="+mn-lt"/>
              </a:rPr>
              <a:t>i</a:t>
            </a:r>
            <a:r>
              <a:rPr lang="en-US" sz="2200">
                <a:ea typeface="+mn-lt"/>
                <a:cs typeface="+mn-lt"/>
              </a:rPr>
              <a:t> </a:t>
            </a:r>
            <a:r>
              <a:rPr lang="en-US" sz="2200" err="1">
                <a:ea typeface="+mn-lt"/>
                <a:cs typeface="+mn-lt"/>
              </a:rPr>
              <a:t>wyznań</a:t>
            </a:r>
            <a:r>
              <a:rPr lang="en-US" sz="2200">
                <a:ea typeface="+mn-lt"/>
                <a:cs typeface="+mn-lt"/>
              </a:rPr>
              <a:t> </a:t>
            </a:r>
            <a:r>
              <a:rPr lang="en-US" sz="2200" err="1">
                <a:ea typeface="+mn-lt"/>
                <a:cs typeface="+mn-lt"/>
              </a:rPr>
              <a:t>ówczesnej</a:t>
            </a:r>
            <a:r>
              <a:rPr lang="en-US" sz="2200">
                <a:ea typeface="+mn-lt"/>
                <a:cs typeface="+mn-lt"/>
              </a:rPr>
              <a:t> Polski, </a:t>
            </a:r>
            <a:r>
              <a:rPr lang="en-US" sz="2200" err="1">
                <a:ea typeface="+mn-lt"/>
                <a:cs typeface="+mn-lt"/>
              </a:rPr>
              <a:t>ponieważ</a:t>
            </a:r>
            <a:r>
              <a:rPr lang="en-US" sz="2200">
                <a:ea typeface="+mn-lt"/>
                <a:cs typeface="+mn-lt"/>
              </a:rPr>
              <a:t> Konstytucja 3 Maja </a:t>
            </a:r>
            <a:r>
              <a:rPr lang="en-US" sz="2200" err="1">
                <a:ea typeface="+mn-lt"/>
                <a:cs typeface="+mn-lt"/>
              </a:rPr>
              <a:t>była</a:t>
            </a:r>
            <a:r>
              <a:rPr lang="en-US" sz="2200">
                <a:ea typeface="+mn-lt"/>
                <a:cs typeface="+mn-lt"/>
              </a:rPr>
              <a:t> </a:t>
            </a:r>
            <a:r>
              <a:rPr lang="en-US" sz="2200" err="1">
                <a:ea typeface="+mn-lt"/>
                <a:cs typeface="+mn-lt"/>
              </a:rPr>
              <a:t>ważna</a:t>
            </a:r>
            <a:r>
              <a:rPr lang="en-US" sz="2200">
                <a:ea typeface="+mn-lt"/>
                <a:cs typeface="+mn-lt"/>
              </a:rPr>
              <a:t> </a:t>
            </a:r>
            <a:r>
              <a:rPr lang="en-US" sz="2200" err="1">
                <a:ea typeface="+mn-lt"/>
                <a:cs typeface="+mn-lt"/>
              </a:rPr>
              <a:t>dla</a:t>
            </a:r>
            <a:r>
              <a:rPr lang="en-US" sz="2200">
                <a:ea typeface="+mn-lt"/>
                <a:cs typeface="+mn-lt"/>
              </a:rPr>
              <a:t> </a:t>
            </a:r>
            <a:r>
              <a:rPr lang="en-US" sz="2200" err="1">
                <a:ea typeface="+mn-lt"/>
                <a:cs typeface="+mn-lt"/>
              </a:rPr>
              <a:t>wszystkich</a:t>
            </a:r>
            <a:r>
              <a:rPr lang="en-US" sz="2200">
                <a:ea typeface="+mn-lt"/>
                <a:cs typeface="+mn-lt"/>
              </a:rPr>
              <a:t> </a:t>
            </a:r>
            <a:r>
              <a:rPr lang="en-US" sz="2200" err="1">
                <a:ea typeface="+mn-lt"/>
                <a:cs typeface="+mn-lt"/>
              </a:rPr>
              <a:t>obywateli</a:t>
            </a:r>
            <a:r>
              <a:rPr lang="en-US" sz="2200">
                <a:ea typeface="+mn-lt"/>
                <a:cs typeface="+mn-lt"/>
              </a:rPr>
              <a:t>.</a:t>
            </a:r>
            <a:endParaRPr lang="en-US" sz="2200"/>
          </a:p>
        </p:txBody>
      </p:sp>
    </p:spTree>
    <p:extLst>
      <p:ext uri="{BB962C8B-B14F-4D97-AF65-F5344CB8AC3E}">
        <p14:creationId xmlns:p14="http://schemas.microsoft.com/office/powerpoint/2010/main" val="898047144"/>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E886FB-452B-486B-852A-5CD3AF5B832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3">
            <a:extLst>
              <a:ext uri="{FF2B5EF4-FFF2-40B4-BE49-F238E27FC236}">
                <a16:creationId xmlns:a16="http://schemas.microsoft.com/office/drawing/2014/main" id="{1E0543CE-58D7-499A-B977-9E2577D67BAA}"/>
              </a:ext>
            </a:extLst>
          </p:cNvPr>
          <p:cNvPicPr>
            <a:picLocks noChangeAspect="1"/>
          </p:cNvPicPr>
          <p:nvPr/>
        </p:nvPicPr>
        <p:blipFill>
          <a:blip r:embed="rId2"/>
          <a:stretch>
            <a:fillRect/>
          </a:stretch>
        </p:blipFill>
        <p:spPr>
          <a:xfrm>
            <a:off x="625366" y="623044"/>
            <a:ext cx="10941266" cy="5611911"/>
          </a:xfrm>
          <a:prstGeom prst="rect">
            <a:avLst/>
          </a:prstGeom>
        </p:spPr>
      </p:pic>
    </p:spTree>
    <p:extLst>
      <p:ext uri="{BB962C8B-B14F-4D97-AF65-F5344CB8AC3E}">
        <p14:creationId xmlns:p14="http://schemas.microsoft.com/office/powerpoint/2010/main" val="629166130"/>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FDEF17-2843-44F1-9851-3D22E06A24E4}"/>
              </a:ext>
            </a:extLst>
          </p:cNvPr>
          <p:cNvSpPr txBox="1"/>
          <p:nvPr/>
        </p:nvSpPr>
        <p:spPr>
          <a:xfrm>
            <a:off x="3607676" y="329236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3">
            <a:extLst>
              <a:ext uri="{FF2B5EF4-FFF2-40B4-BE49-F238E27FC236}">
                <a16:creationId xmlns:a16="http://schemas.microsoft.com/office/drawing/2014/main" id="{C789A176-5E9B-4955-BFE3-80F72524A485}"/>
              </a:ext>
            </a:extLst>
          </p:cNvPr>
          <p:cNvPicPr>
            <a:picLocks noChangeAspect="1"/>
          </p:cNvPicPr>
          <p:nvPr/>
        </p:nvPicPr>
        <p:blipFill>
          <a:blip r:embed="rId2"/>
          <a:stretch>
            <a:fillRect/>
          </a:stretch>
        </p:blipFill>
        <p:spPr>
          <a:xfrm>
            <a:off x="677918" y="630113"/>
            <a:ext cx="10836162" cy="5597773"/>
          </a:xfrm>
          <a:prstGeom prst="rect">
            <a:avLst/>
          </a:prstGeom>
        </p:spPr>
      </p:pic>
    </p:spTree>
    <p:extLst>
      <p:ext uri="{BB962C8B-B14F-4D97-AF65-F5344CB8AC3E}">
        <p14:creationId xmlns:p14="http://schemas.microsoft.com/office/powerpoint/2010/main" val="2792202437"/>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A86DED-3FF5-4456-B3CC-6AF00510E699}"/>
              </a:ext>
            </a:extLst>
          </p:cNvPr>
          <p:cNvSpPr txBox="1"/>
          <p:nvPr/>
        </p:nvSpPr>
        <p:spPr>
          <a:xfrm>
            <a:off x="821443" y="1227728"/>
            <a:ext cx="10848807"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1. Stanisław Małachowski </a:t>
            </a:r>
            <a:r>
              <a:rPr lang="en-US" sz="2000">
                <a:ea typeface="+mn-lt"/>
                <a:cs typeface="+mn-lt"/>
              </a:rPr>
              <a:t>(1736–1809), </a:t>
            </a:r>
            <a:r>
              <a:rPr lang="en-US" sz="2000" err="1">
                <a:ea typeface="+mn-lt"/>
                <a:cs typeface="+mn-lt"/>
              </a:rPr>
              <a:t>marszałek</a:t>
            </a:r>
            <a:r>
              <a:rPr lang="en-US" sz="2000">
                <a:ea typeface="+mn-lt"/>
                <a:cs typeface="+mn-lt"/>
              </a:rPr>
              <a:t> Sejmu </a:t>
            </a:r>
            <a:r>
              <a:rPr lang="en-US" sz="2000" err="1">
                <a:ea typeface="+mn-lt"/>
                <a:cs typeface="+mn-lt"/>
              </a:rPr>
              <a:t>Wielkiego</a:t>
            </a:r>
            <a:r>
              <a:rPr lang="en-US" sz="2000">
                <a:ea typeface="+mn-lt"/>
                <a:cs typeface="+mn-lt"/>
              </a:rPr>
              <a:t>.</a:t>
            </a:r>
            <a:endParaRPr lang="en-US" sz="2000"/>
          </a:p>
          <a:p>
            <a:r>
              <a:rPr lang="en-US" sz="2000" b="1">
                <a:ea typeface="+mn-lt"/>
                <a:cs typeface="+mn-lt"/>
              </a:rPr>
              <a:t>2. Aleksander </a:t>
            </a:r>
            <a:r>
              <a:rPr lang="en-US" sz="2000" b="1" err="1">
                <a:ea typeface="+mn-lt"/>
                <a:cs typeface="+mn-lt"/>
              </a:rPr>
              <a:t>Linowski</a:t>
            </a:r>
            <a:r>
              <a:rPr lang="en-US" sz="2000" b="1">
                <a:ea typeface="+mn-lt"/>
                <a:cs typeface="+mn-lt"/>
              </a:rPr>
              <a:t> </a:t>
            </a:r>
            <a:r>
              <a:rPr lang="en-US" sz="2000">
                <a:ea typeface="+mn-lt"/>
                <a:cs typeface="+mn-lt"/>
              </a:rPr>
              <a:t>(ok. 1759–1820), </a:t>
            </a:r>
            <a:r>
              <a:rPr lang="en-US" sz="2000" err="1">
                <a:ea typeface="+mn-lt"/>
                <a:cs typeface="+mn-lt"/>
              </a:rPr>
              <a:t>poseł</a:t>
            </a:r>
            <a:r>
              <a:rPr lang="en-US" sz="2000">
                <a:ea typeface="+mn-lt"/>
                <a:cs typeface="+mn-lt"/>
              </a:rPr>
              <a:t> </a:t>
            </a:r>
            <a:r>
              <a:rPr lang="en-US" sz="2000" err="1">
                <a:ea typeface="+mn-lt"/>
                <a:cs typeface="+mn-lt"/>
              </a:rPr>
              <a:t>na</a:t>
            </a:r>
            <a:r>
              <a:rPr lang="en-US" sz="2000">
                <a:ea typeface="+mn-lt"/>
                <a:cs typeface="+mn-lt"/>
              </a:rPr>
              <a:t> Sejm Wielki, </a:t>
            </a:r>
            <a:r>
              <a:rPr lang="en-US" sz="2000" err="1">
                <a:ea typeface="+mn-lt"/>
                <a:cs typeface="+mn-lt"/>
              </a:rPr>
              <a:t>zwolennik</a:t>
            </a:r>
            <a:r>
              <a:rPr lang="en-US" sz="2000">
                <a:ea typeface="+mn-lt"/>
                <a:cs typeface="+mn-lt"/>
              </a:rPr>
              <a:t> </a:t>
            </a:r>
            <a:r>
              <a:rPr lang="en-US" sz="2000" err="1">
                <a:ea typeface="+mn-lt"/>
                <a:cs typeface="+mn-lt"/>
              </a:rPr>
              <a:t>konstytucji</a:t>
            </a:r>
            <a:r>
              <a:rPr lang="en-US" sz="2000">
                <a:ea typeface="+mn-lt"/>
                <a:cs typeface="+mn-lt"/>
              </a:rPr>
              <a:t>.</a:t>
            </a:r>
            <a:endParaRPr lang="en-US" sz="2000"/>
          </a:p>
          <a:p>
            <a:r>
              <a:rPr lang="en-US" sz="2000" b="1">
                <a:ea typeface="+mn-lt"/>
                <a:cs typeface="+mn-lt"/>
              </a:rPr>
              <a:t>3. Ignacy </a:t>
            </a:r>
            <a:r>
              <a:rPr lang="en-US" sz="2000" b="1" err="1">
                <a:ea typeface="+mn-lt"/>
                <a:cs typeface="+mn-lt"/>
              </a:rPr>
              <a:t>Wyssogota</a:t>
            </a:r>
            <a:r>
              <a:rPr lang="en-US" sz="2000" b="1">
                <a:ea typeface="+mn-lt"/>
                <a:cs typeface="+mn-lt"/>
              </a:rPr>
              <a:t> Zakrzewski </a:t>
            </a:r>
            <a:r>
              <a:rPr lang="en-US" sz="2000">
                <a:ea typeface="+mn-lt"/>
                <a:cs typeface="+mn-lt"/>
              </a:rPr>
              <a:t>(1745–1802), </a:t>
            </a:r>
            <a:r>
              <a:rPr lang="en-US" sz="2000" err="1">
                <a:ea typeface="+mn-lt"/>
                <a:cs typeface="+mn-lt"/>
              </a:rPr>
              <a:t>poseł</a:t>
            </a:r>
            <a:r>
              <a:rPr lang="en-US" sz="2000">
                <a:ea typeface="+mn-lt"/>
                <a:cs typeface="+mn-lt"/>
              </a:rPr>
              <a:t> </a:t>
            </a:r>
            <a:r>
              <a:rPr lang="en-US" sz="2000" err="1">
                <a:ea typeface="+mn-lt"/>
                <a:cs typeface="+mn-lt"/>
              </a:rPr>
              <a:t>na</a:t>
            </a:r>
            <a:r>
              <a:rPr lang="en-US" sz="2000">
                <a:ea typeface="+mn-lt"/>
                <a:cs typeface="+mn-lt"/>
              </a:rPr>
              <a:t> Sejm Wielki, </a:t>
            </a:r>
            <a:r>
              <a:rPr lang="en-US" sz="2000" err="1">
                <a:ea typeface="+mn-lt"/>
                <a:cs typeface="+mn-lt"/>
              </a:rPr>
              <a:t>zwolennik</a:t>
            </a:r>
            <a:r>
              <a:rPr lang="en-US" sz="2000">
                <a:ea typeface="+mn-lt"/>
                <a:cs typeface="+mn-lt"/>
              </a:rPr>
              <a:t> </a:t>
            </a:r>
            <a:r>
              <a:rPr lang="en-US" sz="2000" err="1">
                <a:ea typeface="+mn-lt"/>
                <a:cs typeface="+mn-lt"/>
              </a:rPr>
              <a:t>konstytucji</a:t>
            </a:r>
            <a:r>
              <a:rPr lang="en-US" sz="2000">
                <a:ea typeface="+mn-lt"/>
                <a:cs typeface="+mn-lt"/>
              </a:rPr>
              <a:t>.</a:t>
            </a:r>
            <a:endParaRPr lang="en-US" sz="2000"/>
          </a:p>
          <a:p>
            <a:r>
              <a:rPr lang="en-US" sz="2000" b="1">
                <a:ea typeface="+mn-lt"/>
                <a:cs typeface="+mn-lt"/>
              </a:rPr>
              <a:t>4. Tadeusz Kościuszko </a:t>
            </a:r>
            <a:r>
              <a:rPr lang="en-US" sz="2000">
                <a:ea typeface="+mn-lt"/>
                <a:cs typeface="+mn-lt"/>
              </a:rPr>
              <a:t>(1746–1817), </a:t>
            </a:r>
            <a:r>
              <a:rPr lang="en-US" sz="2000" err="1">
                <a:ea typeface="+mn-lt"/>
                <a:cs typeface="+mn-lt"/>
              </a:rPr>
              <a:t>generał</a:t>
            </a:r>
            <a:r>
              <a:rPr lang="en-US" sz="2000">
                <a:ea typeface="+mn-lt"/>
                <a:cs typeface="+mn-lt"/>
              </a:rPr>
              <a:t> </a:t>
            </a:r>
            <a:r>
              <a:rPr lang="en-US" sz="2000" err="1">
                <a:ea typeface="+mn-lt"/>
                <a:cs typeface="+mn-lt"/>
              </a:rPr>
              <a:t>wojsk</a:t>
            </a:r>
            <a:r>
              <a:rPr lang="en-US" sz="2000">
                <a:ea typeface="+mn-lt"/>
                <a:cs typeface="+mn-lt"/>
              </a:rPr>
              <a:t> </a:t>
            </a:r>
            <a:r>
              <a:rPr lang="en-US" sz="2000" err="1">
                <a:ea typeface="+mn-lt"/>
                <a:cs typeface="+mn-lt"/>
              </a:rPr>
              <a:t>koronnych</a:t>
            </a:r>
            <a:r>
              <a:rPr lang="en-US" sz="2000">
                <a:ea typeface="+mn-lt"/>
                <a:cs typeface="+mn-lt"/>
              </a:rPr>
              <a:t>.</a:t>
            </a:r>
            <a:endParaRPr lang="en-US" sz="2000"/>
          </a:p>
          <a:p>
            <a:r>
              <a:rPr lang="en-US" sz="2000" b="1">
                <a:ea typeface="+mn-lt"/>
                <a:cs typeface="+mn-lt"/>
              </a:rPr>
              <a:t>5. Kazimierz Nestor </a:t>
            </a:r>
            <a:r>
              <a:rPr lang="en-US" sz="2000" b="1" err="1">
                <a:ea typeface="+mn-lt"/>
                <a:cs typeface="+mn-lt"/>
              </a:rPr>
              <a:t>Sapieha</a:t>
            </a:r>
            <a:r>
              <a:rPr lang="en-US" sz="2000" b="1">
                <a:ea typeface="+mn-lt"/>
                <a:cs typeface="+mn-lt"/>
              </a:rPr>
              <a:t> </a:t>
            </a:r>
            <a:r>
              <a:rPr lang="en-US" sz="2000">
                <a:ea typeface="+mn-lt"/>
                <a:cs typeface="+mn-lt"/>
              </a:rPr>
              <a:t>(1757–1798), </a:t>
            </a:r>
            <a:r>
              <a:rPr lang="en-US" sz="2000" err="1">
                <a:ea typeface="+mn-lt"/>
                <a:cs typeface="+mn-lt"/>
              </a:rPr>
              <a:t>marszałek</a:t>
            </a:r>
            <a:r>
              <a:rPr lang="en-US" sz="2000">
                <a:ea typeface="+mn-lt"/>
                <a:cs typeface="+mn-lt"/>
              </a:rPr>
              <a:t> Sejmu </a:t>
            </a:r>
            <a:r>
              <a:rPr lang="en-US" sz="2000" err="1">
                <a:ea typeface="+mn-lt"/>
                <a:cs typeface="+mn-lt"/>
              </a:rPr>
              <a:t>Wielkiego</a:t>
            </a:r>
            <a:r>
              <a:rPr lang="en-US" sz="2000">
                <a:ea typeface="+mn-lt"/>
                <a:cs typeface="+mn-lt"/>
              </a:rPr>
              <a:t>.</a:t>
            </a:r>
            <a:endParaRPr lang="en-US" sz="2000"/>
          </a:p>
          <a:p>
            <a:r>
              <a:rPr lang="en-US" sz="2000" b="1">
                <a:ea typeface="+mn-lt"/>
                <a:cs typeface="+mn-lt"/>
              </a:rPr>
              <a:t>6. Julian Ursyn Niemcewicz </a:t>
            </a:r>
            <a:r>
              <a:rPr lang="en-US" sz="2000">
                <a:ea typeface="+mn-lt"/>
                <a:cs typeface="+mn-lt"/>
              </a:rPr>
              <a:t>(1757–1841), </a:t>
            </a:r>
            <a:r>
              <a:rPr lang="en-US" sz="2000" err="1">
                <a:ea typeface="+mn-lt"/>
                <a:cs typeface="+mn-lt"/>
              </a:rPr>
              <a:t>poseł</a:t>
            </a:r>
            <a:r>
              <a:rPr lang="en-US" sz="2000">
                <a:ea typeface="+mn-lt"/>
                <a:cs typeface="+mn-lt"/>
              </a:rPr>
              <a:t> </a:t>
            </a:r>
            <a:r>
              <a:rPr lang="en-US" sz="2000" err="1">
                <a:ea typeface="+mn-lt"/>
                <a:cs typeface="+mn-lt"/>
              </a:rPr>
              <a:t>na</a:t>
            </a:r>
            <a:r>
              <a:rPr lang="en-US" sz="2000">
                <a:ea typeface="+mn-lt"/>
                <a:cs typeface="+mn-lt"/>
              </a:rPr>
              <a:t> Sejm Wielki.</a:t>
            </a:r>
            <a:endParaRPr lang="en-US" sz="2000"/>
          </a:p>
          <a:p>
            <a:r>
              <a:rPr lang="en-US" sz="2000" b="1">
                <a:ea typeface="+mn-lt"/>
                <a:cs typeface="+mn-lt"/>
              </a:rPr>
              <a:t>7. Michał </a:t>
            </a:r>
            <a:r>
              <a:rPr lang="en-US" sz="2000" b="1" err="1">
                <a:ea typeface="+mn-lt"/>
                <a:cs typeface="+mn-lt"/>
              </a:rPr>
              <a:t>Zabiełło</a:t>
            </a:r>
            <a:r>
              <a:rPr lang="en-US" sz="2000" b="1">
                <a:ea typeface="+mn-lt"/>
                <a:cs typeface="+mn-lt"/>
              </a:rPr>
              <a:t> </a:t>
            </a:r>
            <a:r>
              <a:rPr lang="en-US" sz="2000">
                <a:ea typeface="+mn-lt"/>
                <a:cs typeface="+mn-lt"/>
              </a:rPr>
              <a:t>(1760–1815), </a:t>
            </a:r>
            <a:r>
              <a:rPr lang="en-US" sz="2000" err="1">
                <a:ea typeface="+mn-lt"/>
                <a:cs typeface="+mn-lt"/>
              </a:rPr>
              <a:t>poseł</a:t>
            </a:r>
            <a:r>
              <a:rPr lang="en-US" sz="2000">
                <a:ea typeface="+mn-lt"/>
                <a:cs typeface="+mn-lt"/>
              </a:rPr>
              <a:t> </a:t>
            </a:r>
            <a:r>
              <a:rPr lang="en-US" sz="2000" err="1">
                <a:ea typeface="+mn-lt"/>
                <a:cs typeface="+mn-lt"/>
              </a:rPr>
              <a:t>na</a:t>
            </a:r>
            <a:r>
              <a:rPr lang="en-US" sz="2000">
                <a:ea typeface="+mn-lt"/>
                <a:cs typeface="+mn-lt"/>
              </a:rPr>
              <a:t> Sejm Wielki, </a:t>
            </a:r>
            <a:r>
              <a:rPr lang="en-US" sz="2000" err="1">
                <a:ea typeface="+mn-lt"/>
                <a:cs typeface="+mn-lt"/>
              </a:rPr>
              <a:t>zwolennik</a:t>
            </a:r>
            <a:r>
              <a:rPr lang="en-US" sz="2000">
                <a:ea typeface="+mn-lt"/>
                <a:cs typeface="+mn-lt"/>
              </a:rPr>
              <a:t> </a:t>
            </a:r>
            <a:r>
              <a:rPr lang="en-US" sz="2000" err="1">
                <a:ea typeface="+mn-lt"/>
                <a:cs typeface="+mn-lt"/>
              </a:rPr>
              <a:t>konstytucji</a:t>
            </a:r>
            <a:r>
              <a:rPr lang="en-US" sz="2000">
                <a:ea typeface="+mn-lt"/>
                <a:cs typeface="+mn-lt"/>
              </a:rPr>
              <a:t>.</a:t>
            </a:r>
            <a:endParaRPr lang="en-US" sz="2000"/>
          </a:p>
          <a:p>
            <a:r>
              <a:rPr lang="en-US" sz="2000" b="1">
                <a:ea typeface="+mn-lt"/>
                <a:cs typeface="+mn-lt"/>
              </a:rPr>
              <a:t>8. Jan </a:t>
            </a:r>
            <a:r>
              <a:rPr lang="en-US" sz="2000" b="1" err="1">
                <a:ea typeface="+mn-lt"/>
                <a:cs typeface="+mn-lt"/>
              </a:rPr>
              <a:t>Suchorzewski</a:t>
            </a:r>
            <a:r>
              <a:rPr lang="en-US" sz="2000">
                <a:ea typeface="+mn-lt"/>
                <a:cs typeface="+mn-lt"/>
              </a:rPr>
              <a:t> (</a:t>
            </a:r>
            <a:r>
              <a:rPr lang="en-US" sz="2000" err="1">
                <a:ea typeface="+mn-lt"/>
                <a:cs typeface="+mn-lt"/>
              </a:rPr>
              <a:t>zm</a:t>
            </a:r>
            <a:r>
              <a:rPr lang="en-US" sz="2000">
                <a:ea typeface="+mn-lt"/>
                <a:cs typeface="+mn-lt"/>
              </a:rPr>
              <a:t>. 1804 </a:t>
            </a:r>
            <a:r>
              <a:rPr lang="en-US" sz="2000" err="1">
                <a:ea typeface="+mn-lt"/>
                <a:cs typeface="+mn-lt"/>
              </a:rPr>
              <a:t>lub</a:t>
            </a:r>
            <a:r>
              <a:rPr lang="en-US" sz="2000">
                <a:ea typeface="+mn-lt"/>
                <a:cs typeface="+mn-lt"/>
              </a:rPr>
              <a:t> 1809), </a:t>
            </a:r>
            <a:r>
              <a:rPr lang="en-US" sz="2000" err="1">
                <a:ea typeface="+mn-lt"/>
                <a:cs typeface="+mn-lt"/>
              </a:rPr>
              <a:t>poseł</a:t>
            </a:r>
            <a:r>
              <a:rPr lang="en-US" sz="2000">
                <a:ea typeface="+mn-lt"/>
                <a:cs typeface="+mn-lt"/>
              </a:rPr>
              <a:t> </a:t>
            </a:r>
            <a:r>
              <a:rPr lang="en-US" sz="2000" err="1">
                <a:ea typeface="+mn-lt"/>
                <a:cs typeface="+mn-lt"/>
              </a:rPr>
              <a:t>na</a:t>
            </a:r>
            <a:r>
              <a:rPr lang="en-US" sz="2000">
                <a:ea typeface="+mn-lt"/>
                <a:cs typeface="+mn-lt"/>
              </a:rPr>
              <a:t> Sejm Wielki, </a:t>
            </a:r>
            <a:r>
              <a:rPr lang="en-US" sz="2000" err="1">
                <a:ea typeface="+mn-lt"/>
                <a:cs typeface="+mn-lt"/>
              </a:rPr>
              <a:t>przeciwnik</a:t>
            </a:r>
            <a:r>
              <a:rPr lang="en-US" sz="2000">
                <a:ea typeface="+mn-lt"/>
                <a:cs typeface="+mn-lt"/>
              </a:rPr>
              <a:t> </a:t>
            </a:r>
            <a:r>
              <a:rPr lang="en-US" sz="2000" err="1">
                <a:ea typeface="+mn-lt"/>
                <a:cs typeface="+mn-lt"/>
              </a:rPr>
              <a:t>konstytucji</a:t>
            </a:r>
            <a:r>
              <a:rPr lang="en-US" sz="2000">
                <a:ea typeface="+mn-lt"/>
                <a:cs typeface="+mn-lt"/>
              </a:rPr>
              <a:t>.</a:t>
            </a:r>
            <a:endParaRPr lang="en-US" sz="2000"/>
          </a:p>
          <a:p>
            <a:r>
              <a:rPr lang="en-US" sz="2000" b="1">
                <a:ea typeface="+mn-lt"/>
                <a:cs typeface="+mn-lt"/>
              </a:rPr>
              <a:t>9. Stanisław </a:t>
            </a:r>
            <a:r>
              <a:rPr lang="en-US" sz="2000" b="1" err="1">
                <a:ea typeface="+mn-lt"/>
                <a:cs typeface="+mn-lt"/>
              </a:rPr>
              <a:t>Kublicki</a:t>
            </a:r>
            <a:r>
              <a:rPr lang="en-US" sz="2000" b="1">
                <a:ea typeface="+mn-lt"/>
                <a:cs typeface="+mn-lt"/>
              </a:rPr>
              <a:t> </a:t>
            </a:r>
            <a:r>
              <a:rPr lang="en-US" sz="2000">
                <a:ea typeface="+mn-lt"/>
                <a:cs typeface="+mn-lt"/>
              </a:rPr>
              <a:t>(1750–1809), </a:t>
            </a:r>
            <a:r>
              <a:rPr lang="en-US" sz="2000" err="1">
                <a:ea typeface="+mn-lt"/>
                <a:cs typeface="+mn-lt"/>
              </a:rPr>
              <a:t>poseł</a:t>
            </a:r>
            <a:r>
              <a:rPr lang="en-US" sz="2000">
                <a:ea typeface="+mn-lt"/>
                <a:cs typeface="+mn-lt"/>
              </a:rPr>
              <a:t> </a:t>
            </a:r>
            <a:r>
              <a:rPr lang="en-US" sz="2000" err="1">
                <a:ea typeface="+mn-lt"/>
                <a:cs typeface="+mn-lt"/>
              </a:rPr>
              <a:t>na</a:t>
            </a:r>
            <a:r>
              <a:rPr lang="en-US" sz="2000">
                <a:ea typeface="+mn-lt"/>
                <a:cs typeface="+mn-lt"/>
              </a:rPr>
              <a:t> Sejm Wielki, </a:t>
            </a:r>
            <a:r>
              <a:rPr lang="en-US" sz="2000" err="1">
                <a:ea typeface="+mn-lt"/>
                <a:cs typeface="+mn-lt"/>
              </a:rPr>
              <a:t>zwolennik</a:t>
            </a:r>
            <a:r>
              <a:rPr lang="en-US" sz="2000">
                <a:ea typeface="+mn-lt"/>
                <a:cs typeface="+mn-lt"/>
              </a:rPr>
              <a:t> </a:t>
            </a:r>
            <a:r>
              <a:rPr lang="en-US" sz="2000" err="1">
                <a:ea typeface="+mn-lt"/>
                <a:cs typeface="+mn-lt"/>
              </a:rPr>
              <a:t>konstytucji</a:t>
            </a:r>
            <a:r>
              <a:rPr lang="en-US" sz="2000">
                <a:ea typeface="+mn-lt"/>
                <a:cs typeface="+mn-lt"/>
              </a:rPr>
              <a:t>.</a:t>
            </a:r>
            <a:endParaRPr lang="en-US" sz="2000"/>
          </a:p>
          <a:p>
            <a:r>
              <a:rPr lang="en-US" sz="2000" b="1">
                <a:ea typeface="+mn-lt"/>
                <a:cs typeface="+mn-lt"/>
              </a:rPr>
              <a:t>10. Franciszek Ksawery </a:t>
            </a:r>
            <a:r>
              <a:rPr lang="en-US" sz="2000" b="1" err="1">
                <a:ea typeface="+mn-lt"/>
                <a:cs typeface="+mn-lt"/>
              </a:rPr>
              <a:t>Branicki</a:t>
            </a:r>
            <a:r>
              <a:rPr lang="en-US" sz="2000" b="1">
                <a:ea typeface="+mn-lt"/>
                <a:cs typeface="+mn-lt"/>
              </a:rPr>
              <a:t> </a:t>
            </a:r>
            <a:r>
              <a:rPr lang="en-US" sz="2000">
                <a:ea typeface="+mn-lt"/>
                <a:cs typeface="+mn-lt"/>
              </a:rPr>
              <a:t>(ok. 1730–1819), hetman </a:t>
            </a:r>
            <a:r>
              <a:rPr lang="en-US" sz="2000" err="1">
                <a:ea typeface="+mn-lt"/>
                <a:cs typeface="+mn-lt"/>
              </a:rPr>
              <a:t>wielki</a:t>
            </a:r>
            <a:r>
              <a:rPr lang="en-US" sz="2000">
                <a:ea typeface="+mn-lt"/>
                <a:cs typeface="+mn-lt"/>
              </a:rPr>
              <a:t> </a:t>
            </a:r>
            <a:r>
              <a:rPr lang="en-US" sz="2000" err="1">
                <a:ea typeface="+mn-lt"/>
                <a:cs typeface="+mn-lt"/>
              </a:rPr>
              <a:t>koronny</a:t>
            </a:r>
            <a:r>
              <a:rPr lang="en-US" sz="2000">
                <a:ea typeface="+mn-lt"/>
                <a:cs typeface="+mn-lt"/>
              </a:rPr>
              <a:t>, </a:t>
            </a:r>
            <a:r>
              <a:rPr lang="en-US" sz="2000" err="1">
                <a:ea typeface="+mn-lt"/>
                <a:cs typeface="+mn-lt"/>
              </a:rPr>
              <a:t>przeciwnik</a:t>
            </a:r>
            <a:r>
              <a:rPr lang="en-US" sz="2000">
                <a:ea typeface="+mn-lt"/>
                <a:cs typeface="+mn-lt"/>
              </a:rPr>
              <a:t> </a:t>
            </a:r>
            <a:r>
              <a:rPr lang="en-US" sz="2000" err="1">
                <a:ea typeface="+mn-lt"/>
                <a:cs typeface="+mn-lt"/>
              </a:rPr>
              <a:t>konstytucji</a:t>
            </a:r>
            <a:r>
              <a:rPr lang="en-US" sz="2000">
                <a:ea typeface="+mn-lt"/>
                <a:cs typeface="+mn-lt"/>
              </a:rPr>
              <a:t>.</a:t>
            </a:r>
            <a:endParaRPr lang="en-US" sz="2000" err="1"/>
          </a:p>
          <a:p>
            <a:r>
              <a:rPr lang="en-US" sz="2000" b="1">
                <a:ea typeface="+mn-lt"/>
                <a:cs typeface="+mn-lt"/>
              </a:rPr>
              <a:t>11. Hugo </a:t>
            </a:r>
            <a:r>
              <a:rPr lang="en-US" sz="2000" b="1" err="1">
                <a:ea typeface="+mn-lt"/>
                <a:cs typeface="+mn-lt"/>
              </a:rPr>
              <a:t>Kołłątaj</a:t>
            </a:r>
            <a:r>
              <a:rPr lang="en-US" sz="2000" b="1">
                <a:ea typeface="+mn-lt"/>
                <a:cs typeface="+mn-lt"/>
              </a:rPr>
              <a:t> </a:t>
            </a:r>
            <a:r>
              <a:rPr lang="en-US" sz="2000">
                <a:ea typeface="+mn-lt"/>
                <a:cs typeface="+mn-lt"/>
              </a:rPr>
              <a:t>(1750–1812), </a:t>
            </a:r>
            <a:r>
              <a:rPr lang="en-US" sz="2000" err="1">
                <a:ea typeface="+mn-lt"/>
                <a:cs typeface="+mn-lt"/>
              </a:rPr>
              <a:t>podkanclerzy</a:t>
            </a:r>
            <a:r>
              <a:rPr lang="en-US" sz="2000">
                <a:ea typeface="+mn-lt"/>
                <a:cs typeface="+mn-lt"/>
              </a:rPr>
              <a:t> </a:t>
            </a:r>
            <a:r>
              <a:rPr lang="en-US" sz="2000" err="1">
                <a:ea typeface="+mn-lt"/>
                <a:cs typeface="+mn-lt"/>
              </a:rPr>
              <a:t>koronny</a:t>
            </a:r>
            <a:r>
              <a:rPr lang="en-US" sz="2000">
                <a:ea typeface="+mn-lt"/>
                <a:cs typeface="+mn-lt"/>
              </a:rPr>
              <a:t>, </a:t>
            </a:r>
            <a:r>
              <a:rPr lang="en-US" sz="2000" err="1">
                <a:ea typeface="+mn-lt"/>
                <a:cs typeface="+mn-lt"/>
              </a:rPr>
              <a:t>współautor</a:t>
            </a:r>
            <a:r>
              <a:rPr lang="en-US" sz="2000">
                <a:ea typeface="+mn-lt"/>
                <a:cs typeface="+mn-lt"/>
              </a:rPr>
              <a:t> </a:t>
            </a:r>
            <a:r>
              <a:rPr lang="en-US" sz="2000" err="1">
                <a:ea typeface="+mn-lt"/>
                <a:cs typeface="+mn-lt"/>
              </a:rPr>
              <a:t>konstytucji</a:t>
            </a:r>
            <a:r>
              <a:rPr lang="en-US" sz="2000">
                <a:ea typeface="+mn-lt"/>
                <a:cs typeface="+mn-lt"/>
              </a:rPr>
              <a:t>.</a:t>
            </a:r>
            <a:endParaRPr lang="en-US" sz="2000"/>
          </a:p>
          <a:p>
            <a:r>
              <a:rPr lang="en-US" sz="2000" b="1">
                <a:ea typeface="+mn-lt"/>
                <a:cs typeface="+mn-lt"/>
              </a:rPr>
              <a:t>12. Feliks Turski </a:t>
            </a:r>
            <a:r>
              <a:rPr lang="en-US" sz="2000">
                <a:ea typeface="+mn-lt"/>
                <a:cs typeface="+mn-lt"/>
              </a:rPr>
              <a:t>(1720–1800), </a:t>
            </a:r>
            <a:r>
              <a:rPr lang="en-US" sz="2000" err="1">
                <a:ea typeface="+mn-lt"/>
                <a:cs typeface="+mn-lt"/>
              </a:rPr>
              <a:t>biskup</a:t>
            </a:r>
            <a:r>
              <a:rPr lang="en-US" sz="2000">
                <a:ea typeface="+mn-lt"/>
                <a:cs typeface="+mn-lt"/>
              </a:rPr>
              <a:t> </a:t>
            </a:r>
            <a:r>
              <a:rPr lang="en-US" sz="2000" err="1">
                <a:ea typeface="+mn-lt"/>
                <a:cs typeface="+mn-lt"/>
              </a:rPr>
              <a:t>krakowski</a:t>
            </a:r>
            <a:r>
              <a:rPr lang="en-US" sz="2000">
                <a:ea typeface="+mn-lt"/>
                <a:cs typeface="+mn-lt"/>
              </a:rPr>
              <a:t> (</a:t>
            </a:r>
            <a:r>
              <a:rPr lang="en-US" sz="2000" err="1">
                <a:ea typeface="+mn-lt"/>
                <a:cs typeface="+mn-lt"/>
              </a:rPr>
              <a:t>lub</a:t>
            </a:r>
            <a:r>
              <a:rPr lang="en-US" sz="2000">
                <a:ea typeface="+mn-lt"/>
                <a:cs typeface="+mn-lt"/>
              </a:rPr>
              <a:t> Tymoteusz </a:t>
            </a:r>
            <a:r>
              <a:rPr lang="en-US" sz="2000" err="1">
                <a:ea typeface="+mn-lt"/>
                <a:cs typeface="+mn-lt"/>
              </a:rPr>
              <a:t>Gorzeński</a:t>
            </a:r>
            <a:r>
              <a:rPr lang="en-US" sz="2000">
                <a:ea typeface="+mn-lt"/>
                <a:cs typeface="+mn-lt"/>
              </a:rPr>
              <a:t>).</a:t>
            </a:r>
            <a:endParaRPr lang="en-US" sz="2000"/>
          </a:p>
          <a:p>
            <a:r>
              <a:rPr lang="en-US" sz="2000" b="1">
                <a:ea typeface="+mn-lt"/>
                <a:cs typeface="+mn-lt"/>
              </a:rPr>
              <a:t>13. Ignacy Potocki </a:t>
            </a:r>
            <a:r>
              <a:rPr lang="en-US" sz="2000">
                <a:ea typeface="+mn-lt"/>
                <a:cs typeface="+mn-lt"/>
              </a:rPr>
              <a:t>(1750–1809), </a:t>
            </a:r>
            <a:r>
              <a:rPr lang="en-US" sz="2000" err="1">
                <a:ea typeface="+mn-lt"/>
                <a:cs typeface="+mn-lt"/>
              </a:rPr>
              <a:t>marszałek</a:t>
            </a:r>
            <a:r>
              <a:rPr lang="en-US" sz="2000">
                <a:ea typeface="+mn-lt"/>
                <a:cs typeface="+mn-lt"/>
              </a:rPr>
              <a:t> </a:t>
            </a:r>
            <a:r>
              <a:rPr lang="en-US" sz="2000" err="1">
                <a:ea typeface="+mn-lt"/>
                <a:cs typeface="+mn-lt"/>
              </a:rPr>
              <a:t>wielki</a:t>
            </a:r>
            <a:r>
              <a:rPr lang="en-US" sz="2000">
                <a:ea typeface="+mn-lt"/>
                <a:cs typeface="+mn-lt"/>
              </a:rPr>
              <a:t> </a:t>
            </a:r>
            <a:r>
              <a:rPr lang="en-US" sz="2000" err="1">
                <a:ea typeface="+mn-lt"/>
                <a:cs typeface="+mn-lt"/>
              </a:rPr>
              <a:t>litewski</a:t>
            </a:r>
            <a:r>
              <a:rPr lang="en-US" sz="2000">
                <a:ea typeface="+mn-lt"/>
                <a:cs typeface="+mn-lt"/>
              </a:rPr>
              <a:t>, </a:t>
            </a:r>
            <a:r>
              <a:rPr lang="en-US" sz="2000" err="1">
                <a:ea typeface="+mn-lt"/>
                <a:cs typeface="+mn-lt"/>
              </a:rPr>
              <a:t>współautor</a:t>
            </a:r>
            <a:r>
              <a:rPr lang="en-US" sz="2000">
                <a:ea typeface="+mn-lt"/>
                <a:cs typeface="+mn-lt"/>
              </a:rPr>
              <a:t> </a:t>
            </a:r>
            <a:r>
              <a:rPr lang="en-US" sz="2000" err="1">
                <a:ea typeface="+mn-lt"/>
                <a:cs typeface="+mn-lt"/>
              </a:rPr>
              <a:t>konstytucji</a:t>
            </a:r>
            <a:r>
              <a:rPr lang="en-US" sz="2000">
                <a:ea typeface="+mn-lt"/>
                <a:cs typeface="+mn-lt"/>
              </a:rPr>
              <a:t>.</a:t>
            </a:r>
            <a:endParaRPr lang="en-US" sz="2000"/>
          </a:p>
          <a:p>
            <a:r>
              <a:rPr lang="en-US" sz="2000" b="1">
                <a:ea typeface="+mn-lt"/>
                <a:cs typeface="+mn-lt"/>
              </a:rPr>
              <a:t>14. Adam Kazimierz Czartoryski </a:t>
            </a:r>
            <a:r>
              <a:rPr lang="en-US" sz="2000">
                <a:ea typeface="+mn-lt"/>
                <a:cs typeface="+mn-lt"/>
              </a:rPr>
              <a:t>(1734–1823), </a:t>
            </a:r>
            <a:r>
              <a:rPr lang="en-US" sz="2000" err="1">
                <a:ea typeface="+mn-lt"/>
                <a:cs typeface="+mn-lt"/>
              </a:rPr>
              <a:t>starosta</a:t>
            </a:r>
            <a:r>
              <a:rPr lang="en-US" sz="2000">
                <a:ea typeface="+mn-lt"/>
                <a:cs typeface="+mn-lt"/>
              </a:rPr>
              <a:t> </a:t>
            </a:r>
            <a:r>
              <a:rPr lang="en-US" sz="2000" err="1">
                <a:ea typeface="+mn-lt"/>
                <a:cs typeface="+mn-lt"/>
              </a:rPr>
              <a:t>generalny</a:t>
            </a:r>
            <a:r>
              <a:rPr lang="en-US" sz="2000">
                <a:ea typeface="+mn-lt"/>
                <a:cs typeface="+mn-lt"/>
              </a:rPr>
              <a:t> </a:t>
            </a:r>
            <a:r>
              <a:rPr lang="en-US" sz="2000" err="1">
                <a:ea typeface="+mn-lt"/>
                <a:cs typeface="+mn-lt"/>
              </a:rPr>
              <a:t>ziem</a:t>
            </a:r>
            <a:r>
              <a:rPr lang="en-US" sz="2000">
                <a:ea typeface="+mn-lt"/>
                <a:cs typeface="+mn-lt"/>
              </a:rPr>
              <a:t> </a:t>
            </a:r>
            <a:r>
              <a:rPr lang="en-US" sz="2000" err="1">
                <a:ea typeface="+mn-lt"/>
                <a:cs typeface="+mn-lt"/>
              </a:rPr>
              <a:t>podolskich</a:t>
            </a:r>
            <a:r>
              <a:rPr lang="en-US" sz="2000">
                <a:ea typeface="+mn-lt"/>
                <a:cs typeface="+mn-lt"/>
              </a:rPr>
              <a:t>, </a:t>
            </a:r>
            <a:r>
              <a:rPr lang="en-US" sz="2000" err="1">
                <a:ea typeface="+mn-lt"/>
                <a:cs typeface="+mn-lt"/>
              </a:rPr>
              <a:t>zwolennik</a:t>
            </a:r>
            <a:r>
              <a:rPr lang="en-US" sz="2000">
                <a:ea typeface="+mn-lt"/>
                <a:cs typeface="+mn-lt"/>
              </a:rPr>
              <a:t> </a:t>
            </a:r>
            <a:r>
              <a:rPr lang="en-US" sz="2000" err="1">
                <a:ea typeface="+mn-lt"/>
                <a:cs typeface="+mn-lt"/>
              </a:rPr>
              <a:t>konstytucji</a:t>
            </a:r>
            <a:r>
              <a:rPr lang="en-US" sz="2000">
                <a:ea typeface="+mn-lt"/>
                <a:cs typeface="+mn-lt"/>
              </a:rPr>
              <a:t>.</a:t>
            </a:r>
            <a:endParaRPr lang="en-US" sz="2000"/>
          </a:p>
          <a:p>
            <a:endParaRPr lang="en-US" sz="2000" b="1"/>
          </a:p>
          <a:p>
            <a:pPr algn="l"/>
            <a:endParaRPr lang="en-US" b="1"/>
          </a:p>
        </p:txBody>
      </p:sp>
    </p:spTree>
    <p:extLst>
      <p:ext uri="{BB962C8B-B14F-4D97-AF65-F5344CB8AC3E}">
        <p14:creationId xmlns:p14="http://schemas.microsoft.com/office/powerpoint/2010/main" val="2371895778"/>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235C-4796-47AA-A48C-E24ACDF38762}"/>
              </a:ext>
            </a:extLst>
          </p:cNvPr>
          <p:cNvSpPr>
            <a:spLocks noGrp="1"/>
          </p:cNvSpPr>
          <p:nvPr>
            <p:ph type="title"/>
          </p:nvPr>
        </p:nvSpPr>
        <p:spPr>
          <a:xfrm>
            <a:off x="1424798" y="1054019"/>
            <a:ext cx="9601196" cy="1303867"/>
          </a:xfrm>
        </p:spPr>
        <p:txBody>
          <a:bodyPr/>
          <a:lstStyle/>
          <a:p>
            <a:r>
              <a:rPr lang="en-US" sz="6000" b="1">
                <a:ea typeface="+mj-lt"/>
                <a:cs typeface="+mj-lt"/>
              </a:rPr>
              <a:t>Podstawowe informacje</a:t>
            </a:r>
            <a:endParaRPr lang="en-US" sz="6000" b="1"/>
          </a:p>
        </p:txBody>
      </p:sp>
      <p:sp>
        <p:nvSpPr>
          <p:cNvPr id="3" name="Content Placeholder 2">
            <a:extLst>
              <a:ext uri="{FF2B5EF4-FFF2-40B4-BE49-F238E27FC236}">
                <a16:creationId xmlns:a16="http://schemas.microsoft.com/office/drawing/2014/main" id="{53E2A1F9-F550-44DB-87E4-673A48532C08}"/>
              </a:ext>
            </a:extLst>
          </p:cNvPr>
          <p:cNvSpPr>
            <a:spLocks noGrp="1"/>
          </p:cNvSpPr>
          <p:nvPr>
            <p:ph idx="1"/>
          </p:nvPr>
        </p:nvSpPr>
        <p:spPr>
          <a:xfrm>
            <a:off x="964722" y="2945121"/>
            <a:ext cx="10161912" cy="3318936"/>
          </a:xfrm>
        </p:spPr>
        <p:txBody>
          <a:bodyPr/>
          <a:lstStyle/>
          <a:p>
            <a:r>
              <a:rPr lang="en-US">
                <a:ea typeface="+mn-lt"/>
                <a:cs typeface="+mn-lt"/>
              </a:rPr>
              <a:t>Konstytucja 3 Maja 1791 r. została uchwalona przez Sejm Wielki, </a:t>
            </a:r>
            <a:r>
              <a:rPr lang="en-US" err="1">
                <a:ea typeface="+mn-lt"/>
                <a:cs typeface="+mn-lt"/>
              </a:rPr>
              <a:t>zwany</a:t>
            </a:r>
            <a:r>
              <a:rPr lang="en-US">
                <a:ea typeface="+mn-lt"/>
                <a:cs typeface="+mn-lt"/>
              </a:rPr>
              <a:t> </a:t>
            </a:r>
            <a:r>
              <a:rPr lang="en-US" err="1">
                <a:ea typeface="+mn-lt"/>
                <a:cs typeface="+mn-lt"/>
              </a:rPr>
              <a:t>również</a:t>
            </a:r>
            <a:r>
              <a:rPr lang="en-US">
                <a:ea typeface="+mn-lt"/>
                <a:cs typeface="+mn-lt"/>
              </a:rPr>
              <a:t> </a:t>
            </a:r>
            <a:r>
              <a:rPr lang="en-US" err="1">
                <a:ea typeface="+mn-lt"/>
                <a:cs typeface="+mn-lt"/>
              </a:rPr>
              <a:t>Czteroletnim</a:t>
            </a:r>
            <a:r>
              <a:rPr lang="en-US">
                <a:ea typeface="+mn-lt"/>
                <a:cs typeface="+mn-lt"/>
              </a:rPr>
              <a:t>. </a:t>
            </a:r>
            <a:r>
              <a:rPr lang="en-US" err="1">
                <a:ea typeface="+mn-lt"/>
                <a:cs typeface="+mn-lt"/>
              </a:rPr>
              <a:t>Była</a:t>
            </a:r>
            <a:r>
              <a:rPr lang="en-US">
                <a:ea typeface="+mn-lt"/>
                <a:cs typeface="+mn-lt"/>
              </a:rPr>
              <a:t> to </a:t>
            </a:r>
            <a:r>
              <a:rPr lang="en-US" err="1">
                <a:ea typeface="+mn-lt"/>
                <a:cs typeface="+mn-lt"/>
              </a:rPr>
              <a:t>najważniejsza</a:t>
            </a:r>
            <a:r>
              <a:rPr lang="en-US">
                <a:ea typeface="+mn-lt"/>
                <a:cs typeface="+mn-lt"/>
              </a:rPr>
              <a:t> </a:t>
            </a:r>
            <a:r>
              <a:rPr lang="en-US" err="1">
                <a:ea typeface="+mn-lt"/>
                <a:cs typeface="+mn-lt"/>
              </a:rPr>
              <a:t>reforma</a:t>
            </a:r>
            <a:r>
              <a:rPr lang="en-US">
                <a:ea typeface="+mn-lt"/>
                <a:cs typeface="+mn-lt"/>
              </a:rPr>
              <a:t> </a:t>
            </a:r>
            <a:r>
              <a:rPr lang="en-US" err="1">
                <a:ea typeface="+mn-lt"/>
                <a:cs typeface="+mn-lt"/>
              </a:rPr>
              <a:t>tego</a:t>
            </a:r>
            <a:r>
              <a:rPr lang="en-US">
                <a:ea typeface="+mn-lt"/>
                <a:cs typeface="+mn-lt"/>
              </a:rPr>
              <a:t> Sejmu. </a:t>
            </a:r>
            <a:r>
              <a:rPr lang="en-US" err="1">
                <a:ea typeface="+mn-lt"/>
                <a:cs typeface="+mn-lt"/>
              </a:rPr>
              <a:t>Autorami</a:t>
            </a:r>
            <a:r>
              <a:rPr lang="en-US">
                <a:ea typeface="+mn-lt"/>
                <a:cs typeface="+mn-lt"/>
              </a:rPr>
              <a:t> </a:t>
            </a:r>
            <a:r>
              <a:rPr lang="en-US" err="1">
                <a:ea typeface="+mn-lt"/>
                <a:cs typeface="+mn-lt"/>
              </a:rPr>
              <a:t>konstytucji</a:t>
            </a:r>
            <a:r>
              <a:rPr lang="en-US">
                <a:ea typeface="+mn-lt"/>
                <a:cs typeface="+mn-lt"/>
              </a:rPr>
              <a:t> </a:t>
            </a:r>
            <a:r>
              <a:rPr lang="en-US" err="1">
                <a:ea typeface="+mn-lt"/>
                <a:cs typeface="+mn-lt"/>
              </a:rPr>
              <a:t>był</a:t>
            </a:r>
            <a:r>
              <a:rPr lang="en-US">
                <a:ea typeface="+mn-lt"/>
                <a:cs typeface="+mn-lt"/>
              </a:rPr>
              <a:t> </a:t>
            </a:r>
            <a:r>
              <a:rPr lang="en-US" err="1">
                <a:ea typeface="+mn-lt"/>
                <a:cs typeface="+mn-lt"/>
              </a:rPr>
              <a:t>król</a:t>
            </a:r>
            <a:r>
              <a:rPr lang="en-US">
                <a:ea typeface="+mn-lt"/>
                <a:cs typeface="+mn-lt"/>
              </a:rPr>
              <a:t> Stanisław August Poniatowski, Ignacy Potocki </a:t>
            </a:r>
            <a:r>
              <a:rPr lang="en-US" err="1">
                <a:ea typeface="+mn-lt"/>
                <a:cs typeface="+mn-lt"/>
              </a:rPr>
              <a:t>oraz</a:t>
            </a:r>
            <a:r>
              <a:rPr lang="en-US">
                <a:ea typeface="+mn-lt"/>
                <a:cs typeface="+mn-lt"/>
              </a:rPr>
              <a:t> Hugo </a:t>
            </a:r>
            <a:r>
              <a:rPr lang="en-US" err="1">
                <a:ea typeface="+mn-lt"/>
                <a:cs typeface="+mn-lt"/>
              </a:rPr>
              <a:t>Kołłątaj</a:t>
            </a:r>
            <a:r>
              <a:rPr lang="en-US">
                <a:ea typeface="+mn-lt"/>
                <a:cs typeface="+mn-lt"/>
              </a:rPr>
              <a:t>. Konstytucja </a:t>
            </a:r>
            <a:r>
              <a:rPr lang="en-US" err="1">
                <a:ea typeface="+mn-lt"/>
                <a:cs typeface="+mn-lt"/>
              </a:rPr>
              <a:t>była</a:t>
            </a:r>
            <a:r>
              <a:rPr lang="en-US">
                <a:ea typeface="+mn-lt"/>
                <a:cs typeface="+mn-lt"/>
              </a:rPr>
              <a:t> </a:t>
            </a:r>
            <a:r>
              <a:rPr lang="en-US" err="1">
                <a:ea typeface="+mn-lt"/>
                <a:cs typeface="+mn-lt"/>
              </a:rPr>
              <a:t>Ustawą</a:t>
            </a:r>
            <a:r>
              <a:rPr lang="en-US">
                <a:ea typeface="+mn-lt"/>
                <a:cs typeface="+mn-lt"/>
              </a:rPr>
              <a:t> </a:t>
            </a:r>
            <a:r>
              <a:rPr lang="en-US" err="1">
                <a:ea typeface="+mn-lt"/>
                <a:cs typeface="+mn-lt"/>
              </a:rPr>
              <a:t>Rządową</a:t>
            </a:r>
            <a:r>
              <a:rPr lang="en-US">
                <a:ea typeface="+mn-lt"/>
                <a:cs typeface="+mn-lt"/>
              </a:rPr>
              <a:t> – </a:t>
            </a:r>
            <a:r>
              <a:rPr lang="en-US" err="1">
                <a:ea typeface="+mn-lt"/>
                <a:cs typeface="+mn-lt"/>
              </a:rPr>
              <a:t>regulowała</a:t>
            </a:r>
            <a:r>
              <a:rPr lang="en-US">
                <a:ea typeface="+mn-lt"/>
                <a:cs typeface="+mn-lt"/>
              </a:rPr>
              <a:t> </a:t>
            </a:r>
            <a:r>
              <a:rPr lang="en-US" err="1">
                <a:ea typeface="+mn-lt"/>
                <a:cs typeface="+mn-lt"/>
              </a:rPr>
              <a:t>prawa</a:t>
            </a:r>
            <a:r>
              <a:rPr lang="en-US">
                <a:ea typeface="+mn-lt"/>
                <a:cs typeface="+mn-lt"/>
              </a:rPr>
              <a:t> </a:t>
            </a:r>
            <a:r>
              <a:rPr lang="en-US" err="1">
                <a:ea typeface="+mn-lt"/>
                <a:cs typeface="+mn-lt"/>
              </a:rPr>
              <a:t>i</a:t>
            </a:r>
            <a:r>
              <a:rPr lang="en-US">
                <a:ea typeface="+mn-lt"/>
                <a:cs typeface="+mn-lt"/>
              </a:rPr>
              <a:t> </a:t>
            </a:r>
            <a:r>
              <a:rPr lang="en-US" err="1">
                <a:ea typeface="+mn-lt"/>
                <a:cs typeface="+mn-lt"/>
              </a:rPr>
              <a:t>obowiązki</a:t>
            </a:r>
            <a:r>
              <a:rPr lang="en-US">
                <a:ea typeface="+mn-lt"/>
                <a:cs typeface="+mn-lt"/>
              </a:rPr>
              <a:t> </a:t>
            </a:r>
            <a:r>
              <a:rPr lang="en-US" err="1">
                <a:ea typeface="+mn-lt"/>
                <a:cs typeface="+mn-lt"/>
              </a:rPr>
              <a:t>ogółu</a:t>
            </a:r>
            <a:r>
              <a:rPr lang="en-US">
                <a:ea typeface="+mn-lt"/>
                <a:cs typeface="+mn-lt"/>
              </a:rPr>
              <a:t> </a:t>
            </a:r>
            <a:r>
              <a:rPr lang="en-US" err="1">
                <a:ea typeface="+mn-lt"/>
                <a:cs typeface="+mn-lt"/>
              </a:rPr>
              <a:t>mieszkańców</a:t>
            </a:r>
            <a:r>
              <a:rPr lang="en-US">
                <a:ea typeface="+mn-lt"/>
                <a:cs typeface="+mn-lt"/>
              </a:rPr>
              <a:t> </a:t>
            </a:r>
            <a:r>
              <a:rPr lang="en-US" err="1">
                <a:ea typeface="+mn-lt"/>
                <a:cs typeface="+mn-lt"/>
              </a:rPr>
              <a:t>oraz</a:t>
            </a:r>
            <a:r>
              <a:rPr lang="en-US">
                <a:ea typeface="+mn-lt"/>
                <a:cs typeface="+mn-lt"/>
              </a:rPr>
              <a:t> </a:t>
            </a:r>
            <a:r>
              <a:rPr lang="en-US" err="1">
                <a:ea typeface="+mn-lt"/>
                <a:cs typeface="+mn-lt"/>
              </a:rPr>
              <a:t>zasady</a:t>
            </a:r>
            <a:r>
              <a:rPr lang="en-US">
                <a:ea typeface="+mn-lt"/>
                <a:cs typeface="+mn-lt"/>
              </a:rPr>
              <a:t> </a:t>
            </a:r>
            <a:r>
              <a:rPr lang="en-US" err="1">
                <a:ea typeface="+mn-lt"/>
                <a:cs typeface="+mn-lt"/>
              </a:rPr>
              <a:t>organizacji</a:t>
            </a:r>
            <a:r>
              <a:rPr lang="en-US">
                <a:ea typeface="+mn-lt"/>
                <a:cs typeface="+mn-lt"/>
              </a:rPr>
              <a:t> </a:t>
            </a:r>
            <a:r>
              <a:rPr lang="en-US" err="1">
                <a:ea typeface="+mn-lt"/>
                <a:cs typeface="+mn-lt"/>
              </a:rPr>
              <a:t>władzy</a:t>
            </a:r>
            <a:r>
              <a:rPr lang="en-US">
                <a:ea typeface="+mn-lt"/>
                <a:cs typeface="+mn-lt"/>
              </a:rPr>
              <a:t> </a:t>
            </a:r>
            <a:r>
              <a:rPr lang="en-US" err="1">
                <a:ea typeface="+mn-lt"/>
                <a:cs typeface="+mn-lt"/>
              </a:rPr>
              <a:t>państwowej</a:t>
            </a:r>
            <a:r>
              <a:rPr lang="en-US">
                <a:ea typeface="+mn-lt"/>
                <a:cs typeface="+mn-lt"/>
              </a:rPr>
              <a:t>.</a:t>
            </a:r>
            <a:endParaRPr lang="en-US"/>
          </a:p>
        </p:txBody>
      </p:sp>
    </p:spTree>
    <p:extLst>
      <p:ext uri="{BB962C8B-B14F-4D97-AF65-F5344CB8AC3E}">
        <p14:creationId xmlns:p14="http://schemas.microsoft.com/office/powerpoint/2010/main" val="3030715659"/>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3EA580-59AF-474C-A702-BD7677F098D2}"/>
              </a:ext>
            </a:extLst>
          </p:cNvPr>
          <p:cNvSpPr txBox="1"/>
          <p:nvPr/>
        </p:nvSpPr>
        <p:spPr>
          <a:xfrm>
            <a:off x="1030409" y="1362824"/>
            <a:ext cx="10125229"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15. Scipione </a:t>
            </a:r>
            <a:r>
              <a:rPr lang="en-US" sz="2000" b="1" err="1">
                <a:ea typeface="+mn-lt"/>
                <a:cs typeface="+mn-lt"/>
              </a:rPr>
              <a:t>Piattoli</a:t>
            </a:r>
            <a:r>
              <a:rPr lang="en-US" sz="2000">
                <a:ea typeface="+mn-lt"/>
                <a:cs typeface="+mn-lt"/>
              </a:rPr>
              <a:t> (1749–1809), </a:t>
            </a:r>
            <a:r>
              <a:rPr lang="en-US" sz="2000" err="1">
                <a:ea typeface="+mn-lt"/>
                <a:cs typeface="+mn-lt"/>
              </a:rPr>
              <a:t>sekretarz</a:t>
            </a:r>
            <a:r>
              <a:rPr lang="en-US" sz="2000">
                <a:ea typeface="+mn-lt"/>
                <a:cs typeface="+mn-lt"/>
              </a:rPr>
              <a:t> </a:t>
            </a:r>
            <a:r>
              <a:rPr lang="en-US" sz="2000" err="1">
                <a:ea typeface="+mn-lt"/>
                <a:cs typeface="+mn-lt"/>
              </a:rPr>
              <a:t>prywatny</a:t>
            </a:r>
            <a:r>
              <a:rPr lang="en-US" sz="2000">
                <a:ea typeface="+mn-lt"/>
                <a:cs typeface="+mn-lt"/>
              </a:rPr>
              <a:t> </a:t>
            </a:r>
            <a:r>
              <a:rPr lang="en-US" sz="2000" err="1">
                <a:ea typeface="+mn-lt"/>
                <a:cs typeface="+mn-lt"/>
              </a:rPr>
              <a:t>królewski</a:t>
            </a:r>
            <a:r>
              <a:rPr lang="en-US" sz="2000">
                <a:ea typeface="+mn-lt"/>
                <a:cs typeface="+mn-lt"/>
              </a:rPr>
              <a:t>, </a:t>
            </a:r>
            <a:r>
              <a:rPr lang="en-US" sz="2000" err="1">
                <a:ea typeface="+mn-lt"/>
                <a:cs typeface="+mn-lt"/>
              </a:rPr>
              <a:t>współautor</a:t>
            </a:r>
            <a:r>
              <a:rPr lang="en-US" sz="2000">
                <a:ea typeface="+mn-lt"/>
                <a:cs typeface="+mn-lt"/>
              </a:rPr>
              <a:t> </a:t>
            </a:r>
            <a:r>
              <a:rPr lang="en-US" sz="2000" err="1">
                <a:ea typeface="+mn-lt"/>
                <a:cs typeface="+mn-lt"/>
              </a:rPr>
              <a:t>konstytucji</a:t>
            </a:r>
            <a:r>
              <a:rPr lang="en-US" sz="2000">
                <a:ea typeface="+mn-lt"/>
                <a:cs typeface="+mn-lt"/>
              </a:rPr>
              <a:t>.</a:t>
            </a:r>
          </a:p>
          <a:p>
            <a:r>
              <a:rPr lang="en-US" sz="2000" b="1">
                <a:ea typeface="+mn-lt"/>
                <a:cs typeface="+mn-lt"/>
              </a:rPr>
              <a:t>16. Tadeusz </a:t>
            </a:r>
            <a:r>
              <a:rPr lang="en-US" sz="2000" b="1" err="1">
                <a:ea typeface="+mn-lt"/>
                <a:cs typeface="+mn-lt"/>
              </a:rPr>
              <a:t>Matuszewicz</a:t>
            </a:r>
            <a:r>
              <a:rPr lang="en-US" sz="2000" b="1">
                <a:ea typeface="+mn-lt"/>
                <a:cs typeface="+mn-lt"/>
              </a:rPr>
              <a:t> </a:t>
            </a:r>
            <a:r>
              <a:rPr lang="en-US" sz="2000">
                <a:ea typeface="+mn-lt"/>
                <a:cs typeface="+mn-lt"/>
              </a:rPr>
              <a:t>(1765–1819), </a:t>
            </a:r>
            <a:r>
              <a:rPr lang="en-US" sz="2000" err="1">
                <a:ea typeface="+mn-lt"/>
                <a:cs typeface="+mn-lt"/>
              </a:rPr>
              <a:t>poseł</a:t>
            </a:r>
            <a:r>
              <a:rPr lang="en-US" sz="2000">
                <a:ea typeface="+mn-lt"/>
                <a:cs typeface="+mn-lt"/>
              </a:rPr>
              <a:t> </a:t>
            </a:r>
            <a:r>
              <a:rPr lang="en-US" sz="2000" err="1">
                <a:ea typeface="+mn-lt"/>
                <a:cs typeface="+mn-lt"/>
              </a:rPr>
              <a:t>na</a:t>
            </a:r>
            <a:r>
              <a:rPr lang="en-US" sz="2000">
                <a:ea typeface="+mn-lt"/>
                <a:cs typeface="+mn-lt"/>
              </a:rPr>
              <a:t> Sejm Wielki.</a:t>
            </a:r>
            <a:endParaRPr lang="en-US"/>
          </a:p>
          <a:p>
            <a:r>
              <a:rPr lang="en-US" sz="2000" b="1">
                <a:ea typeface="+mn-lt"/>
                <a:cs typeface="+mn-lt"/>
              </a:rPr>
              <a:t>17. Stanisław August Poniatowski </a:t>
            </a:r>
            <a:r>
              <a:rPr lang="en-US" sz="2000">
                <a:ea typeface="+mn-lt"/>
                <a:cs typeface="+mn-lt"/>
              </a:rPr>
              <a:t>(1732–1798), </a:t>
            </a:r>
            <a:r>
              <a:rPr lang="en-US" sz="2000" err="1">
                <a:ea typeface="+mn-lt"/>
                <a:cs typeface="+mn-lt"/>
              </a:rPr>
              <a:t>król</a:t>
            </a:r>
            <a:r>
              <a:rPr lang="en-US" sz="2000">
                <a:ea typeface="+mn-lt"/>
                <a:cs typeface="+mn-lt"/>
              </a:rPr>
              <a:t> Polski.</a:t>
            </a:r>
            <a:endParaRPr lang="en-US" sz="2000"/>
          </a:p>
          <a:p>
            <a:r>
              <a:rPr lang="en-US" sz="2000" b="1">
                <a:ea typeface="+mn-lt"/>
                <a:cs typeface="+mn-lt"/>
              </a:rPr>
              <a:t>18. Anna Charlotta Dorota von Medem </a:t>
            </a:r>
            <a:r>
              <a:rPr lang="en-US" sz="2000">
                <a:ea typeface="+mn-lt"/>
                <a:cs typeface="+mn-lt"/>
              </a:rPr>
              <a:t>(1761–1821), </a:t>
            </a:r>
            <a:r>
              <a:rPr lang="en-US" sz="2000" err="1">
                <a:ea typeface="+mn-lt"/>
                <a:cs typeface="+mn-lt"/>
              </a:rPr>
              <a:t>księżna</a:t>
            </a:r>
            <a:r>
              <a:rPr lang="en-US" sz="2000">
                <a:ea typeface="+mn-lt"/>
                <a:cs typeface="+mn-lt"/>
              </a:rPr>
              <a:t> </a:t>
            </a:r>
            <a:r>
              <a:rPr lang="en-US" sz="2000" err="1">
                <a:ea typeface="+mn-lt"/>
                <a:cs typeface="+mn-lt"/>
              </a:rPr>
              <a:t>kurlandzka</a:t>
            </a:r>
            <a:r>
              <a:rPr lang="en-US" sz="2000">
                <a:ea typeface="+mn-lt"/>
                <a:cs typeface="+mn-lt"/>
              </a:rPr>
              <a:t> (</a:t>
            </a:r>
            <a:r>
              <a:rPr lang="en-US" sz="2000" err="1">
                <a:ea typeface="+mn-lt"/>
                <a:cs typeface="+mn-lt"/>
              </a:rPr>
              <a:t>lub</a:t>
            </a:r>
            <a:r>
              <a:rPr lang="en-US" sz="2000">
                <a:ea typeface="+mn-lt"/>
                <a:cs typeface="+mn-lt"/>
              </a:rPr>
              <a:t> Róża z </a:t>
            </a:r>
            <a:r>
              <a:rPr lang="en-US" sz="2000" err="1">
                <a:ea typeface="+mn-lt"/>
                <a:cs typeface="+mn-lt"/>
              </a:rPr>
              <a:t>Martynkowskich</a:t>
            </a:r>
            <a:r>
              <a:rPr lang="en-US" sz="2000">
                <a:ea typeface="+mn-lt"/>
                <a:cs typeface="+mn-lt"/>
              </a:rPr>
              <a:t> Dekertowa).</a:t>
            </a:r>
            <a:endParaRPr lang="en-US" sz="2000"/>
          </a:p>
          <a:p>
            <a:r>
              <a:rPr lang="en-US" sz="2000" b="1">
                <a:ea typeface="+mn-lt"/>
                <a:cs typeface="+mn-lt"/>
              </a:rPr>
              <a:t>19. Elżbieta z </a:t>
            </a:r>
            <a:r>
              <a:rPr lang="en-US" sz="2000" b="1" err="1">
                <a:ea typeface="+mn-lt"/>
                <a:cs typeface="+mn-lt"/>
              </a:rPr>
              <a:t>Szydłowskich</a:t>
            </a:r>
            <a:r>
              <a:rPr lang="en-US" sz="2000" b="1">
                <a:ea typeface="+mn-lt"/>
                <a:cs typeface="+mn-lt"/>
              </a:rPr>
              <a:t> Grabowska </a:t>
            </a:r>
            <a:r>
              <a:rPr lang="en-US" sz="2000">
                <a:ea typeface="+mn-lt"/>
                <a:cs typeface="+mn-lt"/>
              </a:rPr>
              <a:t>(1748/9–1810), </a:t>
            </a:r>
            <a:r>
              <a:rPr lang="en-US" sz="2000" err="1">
                <a:ea typeface="+mn-lt"/>
                <a:cs typeface="+mn-lt"/>
              </a:rPr>
              <a:t>metresa</a:t>
            </a:r>
            <a:r>
              <a:rPr lang="en-US" sz="2000">
                <a:ea typeface="+mn-lt"/>
                <a:cs typeface="+mn-lt"/>
              </a:rPr>
              <a:t> </a:t>
            </a:r>
            <a:r>
              <a:rPr lang="en-US" sz="2000" err="1">
                <a:ea typeface="+mn-lt"/>
                <a:cs typeface="+mn-lt"/>
              </a:rPr>
              <a:t>królewska</a:t>
            </a:r>
            <a:r>
              <a:rPr lang="en-US" sz="2000">
                <a:ea typeface="+mn-lt"/>
                <a:cs typeface="+mn-lt"/>
              </a:rPr>
              <a:t>.</a:t>
            </a:r>
            <a:endParaRPr lang="en-US" sz="2000"/>
          </a:p>
          <a:p>
            <a:r>
              <a:rPr lang="en-US" sz="2000" b="1">
                <a:ea typeface="+mn-lt"/>
                <a:cs typeface="+mn-lt"/>
              </a:rPr>
              <a:t>20. Jan </a:t>
            </a:r>
            <a:r>
              <a:rPr lang="en-US" sz="2000" b="1" err="1">
                <a:ea typeface="+mn-lt"/>
                <a:cs typeface="+mn-lt"/>
              </a:rPr>
              <a:t>Dekert</a:t>
            </a:r>
            <a:r>
              <a:rPr lang="en-US" sz="2000" b="1">
                <a:ea typeface="+mn-lt"/>
                <a:cs typeface="+mn-lt"/>
              </a:rPr>
              <a:t> </a:t>
            </a:r>
            <a:r>
              <a:rPr lang="en-US" sz="2000">
                <a:ea typeface="+mn-lt"/>
                <a:cs typeface="+mn-lt"/>
              </a:rPr>
              <a:t>(1738–1790), </a:t>
            </a:r>
            <a:r>
              <a:rPr lang="en-US" sz="2000" err="1">
                <a:ea typeface="+mn-lt"/>
                <a:cs typeface="+mn-lt"/>
              </a:rPr>
              <a:t>prezydent</a:t>
            </a:r>
            <a:r>
              <a:rPr lang="en-US" sz="2000">
                <a:ea typeface="+mn-lt"/>
                <a:cs typeface="+mn-lt"/>
              </a:rPr>
              <a:t> </a:t>
            </a:r>
            <a:r>
              <a:rPr lang="en-US" sz="2000" err="1">
                <a:ea typeface="+mn-lt"/>
                <a:cs typeface="+mn-lt"/>
              </a:rPr>
              <a:t>miasta</a:t>
            </a:r>
            <a:r>
              <a:rPr lang="en-US" sz="2000">
                <a:ea typeface="+mn-lt"/>
                <a:cs typeface="+mn-lt"/>
              </a:rPr>
              <a:t> </a:t>
            </a:r>
            <a:r>
              <a:rPr lang="en-US" sz="2000" err="1">
                <a:ea typeface="+mn-lt"/>
                <a:cs typeface="+mn-lt"/>
              </a:rPr>
              <a:t>Warszawy</a:t>
            </a:r>
            <a:r>
              <a:rPr lang="en-US" sz="2000">
                <a:ea typeface="+mn-lt"/>
                <a:cs typeface="+mn-lt"/>
              </a:rPr>
              <a:t>.</a:t>
            </a:r>
            <a:endParaRPr lang="en-US" sz="2000"/>
          </a:p>
          <a:p>
            <a:r>
              <a:rPr lang="en-US" sz="2000" b="1">
                <a:ea typeface="+mn-lt"/>
                <a:cs typeface="+mn-lt"/>
              </a:rPr>
              <a:t>21. Antoni Stanisław </a:t>
            </a:r>
            <a:r>
              <a:rPr lang="en-US" sz="2000" b="1" err="1">
                <a:ea typeface="+mn-lt"/>
                <a:cs typeface="+mn-lt"/>
              </a:rPr>
              <a:t>Czetwertyński‑Światopełk</a:t>
            </a:r>
            <a:r>
              <a:rPr lang="en-US" sz="2000" b="1">
                <a:ea typeface="+mn-lt"/>
                <a:cs typeface="+mn-lt"/>
              </a:rPr>
              <a:t> </a:t>
            </a:r>
            <a:r>
              <a:rPr lang="en-US" sz="2000">
                <a:ea typeface="+mn-lt"/>
                <a:cs typeface="+mn-lt"/>
              </a:rPr>
              <a:t>(1748–1794), </a:t>
            </a:r>
            <a:r>
              <a:rPr lang="en-US" sz="2000" err="1">
                <a:ea typeface="+mn-lt"/>
                <a:cs typeface="+mn-lt"/>
              </a:rPr>
              <a:t>zwolennik</a:t>
            </a:r>
            <a:r>
              <a:rPr lang="en-US" sz="2000">
                <a:ea typeface="+mn-lt"/>
                <a:cs typeface="+mn-lt"/>
              </a:rPr>
              <a:t> </a:t>
            </a:r>
            <a:r>
              <a:rPr lang="en-US" sz="2000" err="1">
                <a:ea typeface="+mn-lt"/>
                <a:cs typeface="+mn-lt"/>
              </a:rPr>
              <a:t>konstytucji</a:t>
            </a:r>
            <a:r>
              <a:rPr lang="en-US" sz="2000">
                <a:ea typeface="+mn-lt"/>
                <a:cs typeface="+mn-lt"/>
              </a:rPr>
              <a:t>.</a:t>
            </a:r>
            <a:endParaRPr lang="en-US" sz="2000"/>
          </a:p>
          <a:p>
            <a:r>
              <a:rPr lang="en-US" sz="2000" b="1">
                <a:ea typeface="+mn-lt"/>
                <a:cs typeface="+mn-lt"/>
              </a:rPr>
              <a:t>22. Antoni Polikarp </a:t>
            </a:r>
            <a:r>
              <a:rPr lang="en-US" sz="2000" b="1" err="1">
                <a:ea typeface="+mn-lt"/>
                <a:cs typeface="+mn-lt"/>
              </a:rPr>
              <a:t>Złotnicki</a:t>
            </a:r>
            <a:r>
              <a:rPr lang="en-US" sz="2000" b="1">
                <a:ea typeface="+mn-lt"/>
                <a:cs typeface="+mn-lt"/>
              </a:rPr>
              <a:t> </a:t>
            </a:r>
            <a:r>
              <a:rPr lang="en-US" sz="2000">
                <a:ea typeface="+mn-lt"/>
                <a:cs typeface="+mn-lt"/>
              </a:rPr>
              <a:t>(ok. 1750–1830), </a:t>
            </a:r>
            <a:r>
              <a:rPr lang="en-US" sz="2000" err="1">
                <a:ea typeface="+mn-lt"/>
                <a:cs typeface="+mn-lt"/>
              </a:rPr>
              <a:t>poseł</a:t>
            </a:r>
            <a:r>
              <a:rPr lang="en-US" sz="2000">
                <a:ea typeface="+mn-lt"/>
                <a:cs typeface="+mn-lt"/>
              </a:rPr>
              <a:t> </a:t>
            </a:r>
            <a:r>
              <a:rPr lang="en-US" sz="2000" err="1">
                <a:ea typeface="+mn-lt"/>
                <a:cs typeface="+mn-lt"/>
              </a:rPr>
              <a:t>na</a:t>
            </a:r>
            <a:r>
              <a:rPr lang="en-US" sz="2000">
                <a:ea typeface="+mn-lt"/>
                <a:cs typeface="+mn-lt"/>
              </a:rPr>
              <a:t> Sejm Wielki, </a:t>
            </a:r>
            <a:r>
              <a:rPr lang="en-US" sz="2000" err="1">
                <a:ea typeface="+mn-lt"/>
                <a:cs typeface="+mn-lt"/>
              </a:rPr>
              <a:t>przeciwnik</a:t>
            </a:r>
            <a:r>
              <a:rPr lang="en-US" sz="2000">
                <a:ea typeface="+mn-lt"/>
                <a:cs typeface="+mn-lt"/>
              </a:rPr>
              <a:t> </a:t>
            </a:r>
            <a:r>
              <a:rPr lang="en-US" sz="2000" err="1">
                <a:ea typeface="+mn-lt"/>
                <a:cs typeface="+mn-lt"/>
              </a:rPr>
              <a:t>konstytucji</a:t>
            </a:r>
            <a:r>
              <a:rPr lang="en-US" sz="2000">
                <a:ea typeface="+mn-lt"/>
                <a:cs typeface="+mn-lt"/>
              </a:rPr>
              <a:t>.</a:t>
            </a:r>
            <a:endParaRPr lang="en-US" sz="2000"/>
          </a:p>
          <a:p>
            <a:r>
              <a:rPr lang="en-US" sz="2000" b="1">
                <a:ea typeface="+mn-lt"/>
                <a:cs typeface="+mn-lt"/>
              </a:rPr>
              <a:t>23. </a:t>
            </a:r>
            <a:r>
              <a:rPr lang="en-US" sz="2000" b="1" err="1">
                <a:ea typeface="+mn-lt"/>
                <a:cs typeface="+mn-lt"/>
              </a:rPr>
              <a:t>Francuski</a:t>
            </a:r>
            <a:r>
              <a:rPr lang="en-US" sz="2000" b="1">
                <a:ea typeface="+mn-lt"/>
                <a:cs typeface="+mn-lt"/>
              </a:rPr>
              <a:t> </a:t>
            </a:r>
            <a:r>
              <a:rPr lang="en-US" sz="2000" b="1" err="1">
                <a:ea typeface="+mn-lt"/>
                <a:cs typeface="+mn-lt"/>
              </a:rPr>
              <a:t>rojalista</a:t>
            </a:r>
            <a:r>
              <a:rPr lang="en-US" sz="2000" b="1">
                <a:ea typeface="+mn-lt"/>
                <a:cs typeface="+mn-lt"/>
              </a:rPr>
              <a:t> </a:t>
            </a:r>
          </a:p>
          <a:p>
            <a:r>
              <a:rPr lang="en-US" sz="2000" b="1">
                <a:ea typeface="+mn-lt"/>
                <a:cs typeface="+mn-lt"/>
              </a:rPr>
              <a:t>24. Jan </a:t>
            </a:r>
            <a:r>
              <a:rPr lang="en-US" sz="2000" b="1" err="1">
                <a:ea typeface="+mn-lt"/>
                <a:cs typeface="+mn-lt"/>
              </a:rPr>
              <a:t>Kiliński</a:t>
            </a:r>
            <a:r>
              <a:rPr lang="en-US" sz="2000">
                <a:ea typeface="+mn-lt"/>
                <a:cs typeface="+mn-lt"/>
              </a:rPr>
              <a:t> (1760–1819), </a:t>
            </a:r>
            <a:r>
              <a:rPr lang="en-US" sz="2000" err="1">
                <a:ea typeface="+mn-lt"/>
                <a:cs typeface="+mn-lt"/>
              </a:rPr>
              <a:t>mistrz</a:t>
            </a:r>
            <a:r>
              <a:rPr lang="en-US" sz="2000">
                <a:ea typeface="+mn-lt"/>
                <a:cs typeface="+mn-lt"/>
              </a:rPr>
              <a:t> </a:t>
            </a:r>
            <a:r>
              <a:rPr lang="en-US" sz="2000" err="1">
                <a:ea typeface="+mn-lt"/>
                <a:cs typeface="+mn-lt"/>
              </a:rPr>
              <a:t>szewski</a:t>
            </a:r>
            <a:r>
              <a:rPr lang="en-US" sz="2000">
                <a:ea typeface="+mn-lt"/>
                <a:cs typeface="+mn-lt"/>
              </a:rPr>
              <a:t>.</a:t>
            </a:r>
            <a:endParaRPr lang="en-US" sz="2000"/>
          </a:p>
          <a:p>
            <a:r>
              <a:rPr lang="en-US" sz="2000" b="1">
                <a:ea typeface="+mn-lt"/>
                <a:cs typeface="+mn-lt"/>
              </a:rPr>
              <a:t>25. Klemens Maria Hofbauer </a:t>
            </a:r>
            <a:r>
              <a:rPr lang="en-US" sz="2000">
                <a:ea typeface="+mn-lt"/>
                <a:cs typeface="+mn-lt"/>
              </a:rPr>
              <a:t>(1751–1820), </a:t>
            </a:r>
            <a:r>
              <a:rPr lang="en-US" sz="2000" err="1">
                <a:ea typeface="+mn-lt"/>
                <a:cs typeface="+mn-lt"/>
              </a:rPr>
              <a:t>ksiądz</a:t>
            </a:r>
            <a:r>
              <a:rPr lang="en-US" sz="2000">
                <a:ea typeface="+mn-lt"/>
                <a:cs typeface="+mn-lt"/>
              </a:rPr>
              <a:t> </a:t>
            </a:r>
            <a:r>
              <a:rPr lang="en-US" sz="2000" err="1">
                <a:ea typeface="+mn-lt"/>
                <a:cs typeface="+mn-lt"/>
              </a:rPr>
              <a:t>redemptorysta</a:t>
            </a:r>
            <a:r>
              <a:rPr lang="en-US" sz="2000">
                <a:ea typeface="+mn-lt"/>
                <a:cs typeface="+mn-lt"/>
              </a:rPr>
              <a:t>.</a:t>
            </a:r>
            <a:endParaRPr lang="en-US" sz="2000"/>
          </a:p>
          <a:p>
            <a:r>
              <a:rPr lang="en-US" sz="2000" b="1">
                <a:ea typeface="+mn-lt"/>
                <a:cs typeface="+mn-lt"/>
              </a:rPr>
              <a:t>26. Stanisław </a:t>
            </a:r>
            <a:r>
              <a:rPr lang="en-US" sz="2000" b="1" err="1">
                <a:ea typeface="+mn-lt"/>
                <a:cs typeface="+mn-lt"/>
              </a:rPr>
              <a:t>Staszic</a:t>
            </a:r>
            <a:r>
              <a:rPr lang="en-US" sz="2000" b="1">
                <a:ea typeface="+mn-lt"/>
                <a:cs typeface="+mn-lt"/>
              </a:rPr>
              <a:t> </a:t>
            </a:r>
            <a:r>
              <a:rPr lang="en-US" sz="2000">
                <a:ea typeface="+mn-lt"/>
                <a:cs typeface="+mn-lt"/>
              </a:rPr>
              <a:t>(1755–1826), </a:t>
            </a:r>
            <a:r>
              <a:rPr lang="en-US" sz="2000" err="1">
                <a:ea typeface="+mn-lt"/>
                <a:cs typeface="+mn-lt"/>
              </a:rPr>
              <a:t>ksiądz</a:t>
            </a:r>
            <a:r>
              <a:rPr lang="en-US" sz="2000">
                <a:ea typeface="+mn-lt"/>
                <a:cs typeface="+mn-lt"/>
              </a:rPr>
              <a:t>, </a:t>
            </a:r>
            <a:r>
              <a:rPr lang="en-US" sz="2000" err="1">
                <a:ea typeface="+mn-lt"/>
                <a:cs typeface="+mn-lt"/>
              </a:rPr>
              <a:t>działacz</a:t>
            </a:r>
            <a:r>
              <a:rPr lang="en-US" sz="2000">
                <a:ea typeface="+mn-lt"/>
                <a:cs typeface="+mn-lt"/>
              </a:rPr>
              <a:t> </a:t>
            </a:r>
            <a:r>
              <a:rPr lang="en-US" sz="2000" err="1">
                <a:ea typeface="+mn-lt"/>
                <a:cs typeface="+mn-lt"/>
              </a:rPr>
              <a:t>oświeceniowy</a:t>
            </a:r>
            <a:r>
              <a:rPr lang="en-US" sz="2000">
                <a:ea typeface="+mn-lt"/>
                <a:cs typeface="+mn-lt"/>
              </a:rPr>
              <a:t>.</a:t>
            </a:r>
            <a:endParaRPr lang="en-US" sz="2000"/>
          </a:p>
          <a:p>
            <a:r>
              <a:rPr lang="en-US" sz="2000" b="1">
                <a:ea typeface="+mn-lt"/>
                <a:cs typeface="+mn-lt"/>
              </a:rPr>
              <a:t>27. Andrzej Hieronim Zamoyski </a:t>
            </a:r>
            <a:r>
              <a:rPr lang="en-US" sz="2000">
                <a:ea typeface="+mn-lt"/>
                <a:cs typeface="+mn-lt"/>
              </a:rPr>
              <a:t>(1716–1792), </a:t>
            </a:r>
            <a:r>
              <a:rPr lang="en-US" sz="2000" err="1">
                <a:ea typeface="+mn-lt"/>
                <a:cs typeface="+mn-lt"/>
              </a:rPr>
              <a:t>były</a:t>
            </a:r>
            <a:r>
              <a:rPr lang="en-US" sz="2000">
                <a:ea typeface="+mn-lt"/>
                <a:cs typeface="+mn-lt"/>
              </a:rPr>
              <a:t> </a:t>
            </a:r>
            <a:r>
              <a:rPr lang="en-US" sz="2000" err="1">
                <a:ea typeface="+mn-lt"/>
                <a:cs typeface="+mn-lt"/>
              </a:rPr>
              <a:t>wojewoda</a:t>
            </a:r>
            <a:r>
              <a:rPr lang="en-US" sz="2000">
                <a:ea typeface="+mn-lt"/>
                <a:cs typeface="+mn-lt"/>
              </a:rPr>
              <a:t> </a:t>
            </a:r>
            <a:r>
              <a:rPr lang="en-US" sz="2000" err="1">
                <a:ea typeface="+mn-lt"/>
                <a:cs typeface="+mn-lt"/>
              </a:rPr>
              <a:t>inowrocławski</a:t>
            </a:r>
            <a:r>
              <a:rPr lang="en-US" sz="2000">
                <a:ea typeface="+mn-lt"/>
                <a:cs typeface="+mn-lt"/>
              </a:rPr>
              <a:t>, </a:t>
            </a:r>
            <a:r>
              <a:rPr lang="en-US" sz="2000" err="1">
                <a:ea typeface="+mn-lt"/>
                <a:cs typeface="+mn-lt"/>
              </a:rPr>
              <a:t>autor</a:t>
            </a:r>
            <a:r>
              <a:rPr lang="en-US" sz="2000">
                <a:ea typeface="+mn-lt"/>
                <a:cs typeface="+mn-lt"/>
              </a:rPr>
              <a:t> </a:t>
            </a:r>
            <a:r>
              <a:rPr lang="en-US" sz="2000" err="1">
                <a:ea typeface="+mn-lt"/>
                <a:cs typeface="+mn-lt"/>
              </a:rPr>
              <a:t>Kodeksu</a:t>
            </a:r>
            <a:r>
              <a:rPr lang="en-US" sz="2000">
                <a:ea typeface="+mn-lt"/>
                <a:cs typeface="+mn-lt"/>
              </a:rPr>
              <a:t> </a:t>
            </a:r>
            <a:r>
              <a:rPr lang="en-US" sz="2000" err="1">
                <a:ea typeface="+mn-lt"/>
                <a:cs typeface="+mn-lt"/>
              </a:rPr>
              <a:t>Zamoyskiego</a:t>
            </a:r>
            <a:r>
              <a:rPr lang="en-US" sz="2000">
                <a:ea typeface="+mn-lt"/>
                <a:cs typeface="+mn-lt"/>
              </a:rPr>
              <a:t>.</a:t>
            </a:r>
            <a:endParaRPr lang="en-US" sz="2000"/>
          </a:p>
          <a:p>
            <a:endParaRPr lang="en-US" sz="2000" b="1"/>
          </a:p>
          <a:p>
            <a:pPr algn="l"/>
            <a:endParaRPr lang="en-US"/>
          </a:p>
        </p:txBody>
      </p:sp>
    </p:spTree>
    <p:extLst>
      <p:ext uri="{BB962C8B-B14F-4D97-AF65-F5344CB8AC3E}">
        <p14:creationId xmlns:p14="http://schemas.microsoft.com/office/powerpoint/2010/main" val="4378625"/>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205D67-2665-4FB4-9D8E-0F986C925171}"/>
              </a:ext>
            </a:extLst>
          </p:cNvPr>
          <p:cNvSpPr txBox="1"/>
          <p:nvPr/>
        </p:nvSpPr>
        <p:spPr>
          <a:xfrm>
            <a:off x="1006366" y="848710"/>
            <a:ext cx="986395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28. Tymoteusz </a:t>
            </a:r>
            <a:r>
              <a:rPr lang="en-US" sz="2000" b="1" err="1"/>
              <a:t>Gorzeński</a:t>
            </a:r>
            <a:r>
              <a:rPr lang="en-US" sz="2000" b="1"/>
              <a:t> </a:t>
            </a:r>
            <a:r>
              <a:rPr lang="en-US" sz="2000"/>
              <a:t>(1743–1825), </a:t>
            </a:r>
            <a:r>
              <a:rPr lang="en-US" sz="2000" err="1"/>
              <a:t>biskup</a:t>
            </a:r>
            <a:r>
              <a:rPr lang="en-US" sz="2000"/>
              <a:t> </a:t>
            </a:r>
            <a:r>
              <a:rPr lang="en-US" sz="2000" err="1"/>
              <a:t>smoleński</a:t>
            </a:r>
            <a:r>
              <a:rPr lang="en-US" sz="2000"/>
              <a:t>.</a:t>
            </a:r>
            <a:endParaRPr lang="en-US" sz="2000">
              <a:ea typeface="+mn-lt"/>
              <a:cs typeface="+mn-lt"/>
            </a:endParaRPr>
          </a:p>
          <a:p>
            <a:r>
              <a:rPr lang="en-US" sz="2000" b="1"/>
              <a:t>29. Kazimierz Konopka </a:t>
            </a:r>
            <a:r>
              <a:rPr lang="en-US" sz="2000"/>
              <a:t>(1769–1805), </a:t>
            </a:r>
            <a:r>
              <a:rPr lang="en-US" sz="2000" err="1"/>
              <a:t>sekretarz</a:t>
            </a:r>
            <a:r>
              <a:rPr lang="en-US" sz="2000"/>
              <a:t> Hugona </a:t>
            </a:r>
            <a:r>
              <a:rPr lang="en-US" sz="2000" err="1"/>
              <a:t>Kołłątaja</a:t>
            </a:r>
            <a:r>
              <a:rPr lang="en-US" sz="2000"/>
              <a:t>.</a:t>
            </a:r>
            <a:endParaRPr lang="en-US" sz="2000">
              <a:ea typeface="+mn-lt"/>
              <a:cs typeface="+mn-lt"/>
            </a:endParaRPr>
          </a:p>
          <a:p>
            <a:r>
              <a:rPr lang="en-US" sz="2000" b="1"/>
              <a:t>30. </a:t>
            </a:r>
            <a:r>
              <a:rPr lang="en-US" sz="2000" b="1" err="1"/>
              <a:t>Ksiądz</a:t>
            </a:r>
            <a:r>
              <a:rPr lang="en-US" sz="2000" b="1"/>
              <a:t> </a:t>
            </a:r>
            <a:r>
              <a:rPr lang="en-US" sz="2000" b="1" err="1"/>
              <a:t>prawosławny</a:t>
            </a:r>
            <a:endParaRPr lang="en-US" sz="2000" err="1"/>
          </a:p>
          <a:p>
            <a:r>
              <a:rPr lang="en-US" sz="2000" b="1"/>
              <a:t>31. Paweł Ksawery Brzostowski </a:t>
            </a:r>
            <a:r>
              <a:rPr lang="en-US" sz="2000"/>
              <a:t>(1739–1827) </a:t>
            </a:r>
            <a:r>
              <a:rPr lang="en-US" sz="2000" err="1"/>
              <a:t>lub</a:t>
            </a:r>
            <a:r>
              <a:rPr lang="en-US" sz="2000"/>
              <a:t> </a:t>
            </a:r>
            <a:r>
              <a:rPr lang="en-US" sz="2000" b="1" err="1"/>
              <a:t>ksiądz</a:t>
            </a:r>
            <a:r>
              <a:rPr lang="en-US" sz="2000" b="1"/>
              <a:t> Józef </a:t>
            </a:r>
            <a:r>
              <a:rPr lang="en-US" sz="2000" b="1" err="1"/>
              <a:t>Stępkowski</a:t>
            </a:r>
            <a:r>
              <a:rPr lang="en-US" sz="2000" b="1"/>
              <a:t>.</a:t>
            </a:r>
            <a:endParaRPr lang="en-US" sz="2000" b="1">
              <a:ea typeface="+mn-lt"/>
              <a:cs typeface="+mn-lt"/>
            </a:endParaRPr>
          </a:p>
          <a:p>
            <a:r>
              <a:rPr lang="en-US" sz="2000" b="1"/>
              <a:t>32. Antoni </a:t>
            </a:r>
            <a:r>
              <a:rPr lang="en-US" sz="2000" b="1" err="1"/>
              <a:t>Tyzenhauz</a:t>
            </a:r>
            <a:r>
              <a:rPr lang="en-US" sz="2000" b="1"/>
              <a:t> </a:t>
            </a:r>
            <a:r>
              <a:rPr lang="en-US" sz="2000"/>
              <a:t>(1733–1785), b. </a:t>
            </a:r>
            <a:r>
              <a:rPr lang="en-US" sz="2000" err="1"/>
              <a:t>zarządca</a:t>
            </a:r>
            <a:r>
              <a:rPr lang="en-US" sz="2000"/>
              <a:t> </a:t>
            </a:r>
            <a:r>
              <a:rPr lang="en-US" sz="2000" err="1"/>
              <a:t>litewskich</a:t>
            </a:r>
            <a:r>
              <a:rPr lang="en-US" sz="2000"/>
              <a:t> </a:t>
            </a:r>
            <a:r>
              <a:rPr lang="en-US" sz="2000" err="1"/>
              <a:t>ekonomii</a:t>
            </a:r>
            <a:r>
              <a:rPr lang="en-US" sz="2000"/>
              <a:t> </a:t>
            </a:r>
            <a:r>
              <a:rPr lang="en-US" sz="2000" err="1"/>
              <a:t>królewskich</a:t>
            </a:r>
            <a:r>
              <a:rPr lang="en-US" sz="2000"/>
              <a:t>.</a:t>
            </a:r>
            <a:endParaRPr lang="en-US" sz="2000">
              <a:ea typeface="+mn-lt"/>
              <a:cs typeface="+mn-lt"/>
            </a:endParaRPr>
          </a:p>
          <a:p>
            <a:r>
              <a:rPr lang="en-US" sz="2000" b="1"/>
              <a:t>33. </a:t>
            </a:r>
            <a:r>
              <a:rPr lang="en-US" sz="2000" b="1" err="1"/>
              <a:t>Chłop</a:t>
            </a:r>
            <a:r>
              <a:rPr lang="en-US" sz="2000" b="1"/>
              <a:t>.</a:t>
            </a:r>
            <a:endParaRPr lang="en-US" sz="2000">
              <a:ea typeface="+mn-lt"/>
              <a:cs typeface="+mn-lt"/>
            </a:endParaRPr>
          </a:p>
          <a:p>
            <a:r>
              <a:rPr lang="en-US" sz="2000" b="1"/>
              <a:t>34. Józef Poniatowski</a:t>
            </a:r>
            <a:r>
              <a:rPr lang="en-US" sz="2000"/>
              <a:t> (1763–1813), </a:t>
            </a:r>
            <a:r>
              <a:rPr lang="en-US" sz="2000" err="1"/>
              <a:t>generał</a:t>
            </a:r>
            <a:r>
              <a:rPr lang="en-US" sz="2000"/>
              <a:t> </a:t>
            </a:r>
            <a:r>
              <a:rPr lang="en-US" sz="2000" err="1"/>
              <a:t>wojsk</a:t>
            </a:r>
            <a:r>
              <a:rPr lang="en-US" sz="2000"/>
              <a:t> </a:t>
            </a:r>
            <a:r>
              <a:rPr lang="en-US" sz="2000" err="1"/>
              <a:t>koronnych</a:t>
            </a:r>
            <a:r>
              <a:rPr lang="en-US" sz="2000"/>
              <a:t>.</a:t>
            </a:r>
            <a:endParaRPr lang="en-US" sz="2000">
              <a:ea typeface="+mn-lt"/>
              <a:cs typeface="+mn-lt"/>
            </a:endParaRPr>
          </a:p>
          <a:p>
            <a:r>
              <a:rPr lang="en-US" sz="2000" b="1"/>
              <a:t>35. Stanisław </a:t>
            </a:r>
            <a:r>
              <a:rPr lang="en-US" sz="2000" b="1" err="1"/>
              <a:t>Mokronowski</a:t>
            </a:r>
            <a:r>
              <a:rPr lang="en-US" sz="2000" b="1"/>
              <a:t> </a:t>
            </a:r>
            <a:r>
              <a:rPr lang="en-US" sz="2000"/>
              <a:t>(1761–1821), </a:t>
            </a:r>
            <a:r>
              <a:rPr lang="en-US" sz="2000" err="1"/>
              <a:t>poseł</a:t>
            </a:r>
            <a:r>
              <a:rPr lang="en-US" sz="2000"/>
              <a:t> </a:t>
            </a:r>
            <a:r>
              <a:rPr lang="en-US" sz="2000" err="1"/>
              <a:t>na</a:t>
            </a:r>
            <a:r>
              <a:rPr lang="en-US" sz="2000"/>
              <a:t> Sejm Wielki.</a:t>
            </a:r>
            <a:endParaRPr lang="en-US" sz="2000">
              <a:ea typeface="+mn-lt"/>
              <a:cs typeface="+mn-lt"/>
            </a:endParaRPr>
          </a:p>
          <a:p>
            <a:r>
              <a:rPr lang="en-US" sz="2000" b="1"/>
              <a:t>36. </a:t>
            </a:r>
            <a:r>
              <a:rPr lang="en-US" sz="2000" b="1" err="1"/>
              <a:t>Młody</a:t>
            </a:r>
            <a:r>
              <a:rPr lang="en-US" sz="2000" b="1"/>
              <a:t> </a:t>
            </a:r>
            <a:r>
              <a:rPr lang="en-US" sz="2000" b="1" err="1"/>
              <a:t>Żyd</a:t>
            </a:r>
            <a:r>
              <a:rPr lang="en-US" sz="2000" b="1"/>
              <a:t>.</a:t>
            </a:r>
            <a:endParaRPr lang="en-US" sz="2000">
              <a:ea typeface="+mn-lt"/>
              <a:cs typeface="+mn-lt"/>
            </a:endParaRPr>
          </a:p>
          <a:p>
            <a:r>
              <a:rPr lang="en-US" sz="2000" b="1"/>
              <a:t>37. Stary </a:t>
            </a:r>
            <a:r>
              <a:rPr lang="en-US" sz="2000" b="1" err="1"/>
              <a:t>Żyd</a:t>
            </a:r>
            <a:r>
              <a:rPr lang="en-US" sz="2000" b="1"/>
              <a:t>.</a:t>
            </a:r>
            <a:endParaRPr lang="en-US" sz="2000"/>
          </a:p>
        </p:txBody>
      </p:sp>
      <p:pic>
        <p:nvPicPr>
          <p:cNvPr id="3" name="Picture 3">
            <a:extLst>
              <a:ext uri="{FF2B5EF4-FFF2-40B4-BE49-F238E27FC236}">
                <a16:creationId xmlns:a16="http://schemas.microsoft.com/office/drawing/2014/main" id="{28D47FBF-B7B7-479D-9D25-BF6C6A5E28CF}"/>
              </a:ext>
            </a:extLst>
          </p:cNvPr>
          <p:cNvPicPr>
            <a:picLocks noChangeAspect="1"/>
          </p:cNvPicPr>
          <p:nvPr/>
        </p:nvPicPr>
        <p:blipFill>
          <a:blip r:embed="rId2"/>
          <a:stretch>
            <a:fillRect/>
          </a:stretch>
        </p:blipFill>
        <p:spPr>
          <a:xfrm>
            <a:off x="4435366" y="3429000"/>
            <a:ext cx="3873061" cy="2679173"/>
          </a:xfrm>
          <a:prstGeom prst="rect">
            <a:avLst/>
          </a:prstGeom>
        </p:spPr>
      </p:pic>
      <p:pic>
        <p:nvPicPr>
          <p:cNvPr id="4" name="Picture 4">
            <a:extLst>
              <a:ext uri="{FF2B5EF4-FFF2-40B4-BE49-F238E27FC236}">
                <a16:creationId xmlns:a16="http://schemas.microsoft.com/office/drawing/2014/main" id="{2206E9FF-B4F4-4EBC-99A1-C301FDC51043}"/>
              </a:ext>
            </a:extLst>
          </p:cNvPr>
          <p:cNvPicPr>
            <a:picLocks noChangeAspect="1"/>
          </p:cNvPicPr>
          <p:nvPr/>
        </p:nvPicPr>
        <p:blipFill>
          <a:blip r:embed="rId3"/>
          <a:stretch>
            <a:fillRect/>
          </a:stretch>
        </p:blipFill>
        <p:spPr>
          <a:xfrm>
            <a:off x="8600090" y="2432782"/>
            <a:ext cx="2743200" cy="3792333"/>
          </a:xfrm>
          <a:prstGeom prst="rect">
            <a:avLst/>
          </a:prstGeom>
        </p:spPr>
      </p:pic>
    </p:spTree>
    <p:extLst>
      <p:ext uri="{BB962C8B-B14F-4D97-AF65-F5344CB8AC3E}">
        <p14:creationId xmlns:p14="http://schemas.microsoft.com/office/powerpoint/2010/main" val="1514399641"/>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2C0E-050D-437D-BB4F-508B87E88B7F}"/>
              </a:ext>
            </a:extLst>
          </p:cNvPr>
          <p:cNvSpPr>
            <a:spLocks noGrp="1"/>
          </p:cNvSpPr>
          <p:nvPr>
            <p:ph type="title"/>
          </p:nvPr>
        </p:nvSpPr>
        <p:spPr/>
        <p:txBody>
          <a:bodyPr>
            <a:normAutofit/>
          </a:bodyPr>
          <a:lstStyle/>
          <a:p>
            <a:r>
              <a:rPr lang="en-US" sz="5400" b="1">
                <a:solidFill>
                  <a:srgbClr val="212121"/>
                </a:solidFill>
              </a:rPr>
              <a:t>Co </a:t>
            </a:r>
            <a:r>
              <a:rPr lang="en-US" sz="5400" b="1" err="1">
                <a:solidFill>
                  <a:srgbClr val="212121"/>
                </a:solidFill>
              </a:rPr>
              <a:t>wprowadziła</a:t>
            </a:r>
            <a:r>
              <a:rPr lang="en-US" sz="5400" b="1">
                <a:solidFill>
                  <a:srgbClr val="212121"/>
                </a:solidFill>
              </a:rPr>
              <a:t> ?</a:t>
            </a:r>
          </a:p>
        </p:txBody>
      </p:sp>
      <p:sp>
        <p:nvSpPr>
          <p:cNvPr id="3" name="Content Placeholder 2">
            <a:extLst>
              <a:ext uri="{FF2B5EF4-FFF2-40B4-BE49-F238E27FC236}">
                <a16:creationId xmlns:a16="http://schemas.microsoft.com/office/drawing/2014/main" id="{484D521E-297E-466C-A7ED-4EE2FE59AFF5}"/>
              </a:ext>
            </a:extLst>
          </p:cNvPr>
          <p:cNvSpPr>
            <a:spLocks noGrp="1"/>
          </p:cNvSpPr>
          <p:nvPr>
            <p:ph idx="1"/>
          </p:nvPr>
        </p:nvSpPr>
        <p:spPr>
          <a:xfrm>
            <a:off x="734684" y="2628818"/>
            <a:ext cx="11153950" cy="3448332"/>
          </a:xfrm>
        </p:spPr>
        <p:txBody>
          <a:bodyPr>
            <a:normAutofit/>
          </a:bodyPr>
          <a:lstStyle/>
          <a:p>
            <a:pPr>
              <a:lnSpc>
                <a:spcPct val="90000"/>
              </a:lnSpc>
              <a:buSzPct val="114999"/>
            </a:pPr>
            <a:r>
              <a:rPr lang="en-US" sz="2200" err="1">
                <a:solidFill>
                  <a:srgbClr val="373737"/>
                </a:solidFill>
                <a:latin typeface="Garamond"/>
                <a:cs typeface="Times"/>
              </a:rPr>
              <a:t>trójpodział</a:t>
            </a:r>
            <a:r>
              <a:rPr lang="en-US" sz="2200">
                <a:solidFill>
                  <a:srgbClr val="373737"/>
                </a:solidFill>
                <a:latin typeface="Garamond"/>
                <a:cs typeface="Times"/>
              </a:rPr>
              <a:t> </a:t>
            </a:r>
            <a:r>
              <a:rPr lang="en-US" sz="2200" err="1">
                <a:solidFill>
                  <a:srgbClr val="373737"/>
                </a:solidFill>
                <a:latin typeface="Garamond"/>
                <a:cs typeface="Times"/>
              </a:rPr>
              <a:t>władzy</a:t>
            </a:r>
            <a:r>
              <a:rPr lang="en-US" sz="2200">
                <a:solidFill>
                  <a:srgbClr val="373737"/>
                </a:solidFill>
                <a:latin typeface="Garamond"/>
                <a:cs typeface="Times"/>
              </a:rPr>
              <a:t> </a:t>
            </a:r>
            <a:r>
              <a:rPr lang="en-US" sz="2200" err="1">
                <a:solidFill>
                  <a:srgbClr val="373737"/>
                </a:solidFill>
                <a:latin typeface="Garamond"/>
                <a:cs typeface="Times"/>
              </a:rPr>
              <a:t>na</a:t>
            </a:r>
            <a:r>
              <a:rPr lang="en-US" sz="2200">
                <a:solidFill>
                  <a:srgbClr val="373737"/>
                </a:solidFill>
                <a:latin typeface="Garamond"/>
                <a:cs typeface="Times"/>
              </a:rPr>
              <a:t> </a:t>
            </a:r>
            <a:r>
              <a:rPr lang="en-US" sz="2200" err="1">
                <a:solidFill>
                  <a:srgbClr val="373737"/>
                </a:solidFill>
                <a:latin typeface="Garamond"/>
                <a:cs typeface="Times"/>
              </a:rPr>
              <a:t>ustawodawczą</a:t>
            </a:r>
            <a:r>
              <a:rPr lang="en-US" sz="2200">
                <a:solidFill>
                  <a:srgbClr val="373737"/>
                </a:solidFill>
                <a:latin typeface="Garamond"/>
                <a:cs typeface="Times"/>
              </a:rPr>
              <a:t>, </a:t>
            </a:r>
            <a:r>
              <a:rPr lang="en-US" sz="2200" err="1">
                <a:solidFill>
                  <a:srgbClr val="373737"/>
                </a:solidFill>
                <a:latin typeface="Garamond"/>
                <a:cs typeface="Times"/>
              </a:rPr>
              <a:t>wykonaczą</a:t>
            </a:r>
            <a:r>
              <a:rPr lang="en-US" sz="2200">
                <a:solidFill>
                  <a:srgbClr val="373737"/>
                </a:solidFill>
                <a:latin typeface="Garamond"/>
                <a:cs typeface="Times"/>
              </a:rPr>
              <a:t> </a:t>
            </a:r>
            <a:r>
              <a:rPr lang="en-US" sz="2200" err="1">
                <a:solidFill>
                  <a:srgbClr val="373737"/>
                </a:solidFill>
                <a:latin typeface="Garamond"/>
                <a:cs typeface="Times"/>
              </a:rPr>
              <a:t>i</a:t>
            </a:r>
            <a:r>
              <a:rPr lang="en-US" sz="2200">
                <a:solidFill>
                  <a:srgbClr val="373737"/>
                </a:solidFill>
                <a:latin typeface="Garamond"/>
                <a:cs typeface="Times"/>
              </a:rPr>
              <a:t> </a:t>
            </a:r>
            <a:r>
              <a:rPr lang="en-US" sz="2200" err="1">
                <a:solidFill>
                  <a:srgbClr val="373737"/>
                </a:solidFill>
                <a:latin typeface="Garamond"/>
                <a:cs typeface="Times"/>
              </a:rPr>
              <a:t>sądowniczą</a:t>
            </a:r>
            <a:r>
              <a:rPr lang="en-US" sz="2200">
                <a:solidFill>
                  <a:srgbClr val="373737"/>
                </a:solidFill>
                <a:latin typeface="Garamond"/>
                <a:cs typeface="Times"/>
              </a:rPr>
              <a:t>;</a:t>
            </a:r>
          </a:p>
          <a:p>
            <a:pPr>
              <a:lnSpc>
                <a:spcPct val="90000"/>
              </a:lnSpc>
              <a:buSzPct val="114999"/>
            </a:pPr>
            <a:r>
              <a:rPr lang="en-US" sz="2200" err="1">
                <a:solidFill>
                  <a:srgbClr val="373737"/>
                </a:solidFill>
                <a:latin typeface="Garamond"/>
                <a:cs typeface="Times"/>
              </a:rPr>
              <a:t>ograniczenie</a:t>
            </a:r>
            <a:r>
              <a:rPr lang="en-US" sz="2200">
                <a:solidFill>
                  <a:srgbClr val="373737"/>
                </a:solidFill>
                <a:latin typeface="Garamond"/>
                <a:cs typeface="Times"/>
              </a:rPr>
              <a:t> </a:t>
            </a:r>
            <a:r>
              <a:rPr lang="en-US" sz="2200" err="1">
                <a:solidFill>
                  <a:srgbClr val="373737"/>
                </a:solidFill>
                <a:latin typeface="Garamond"/>
                <a:cs typeface="Times"/>
              </a:rPr>
              <a:t>immunitetów</a:t>
            </a:r>
            <a:r>
              <a:rPr lang="en-US" sz="2200">
                <a:solidFill>
                  <a:srgbClr val="373737"/>
                </a:solidFill>
                <a:latin typeface="Garamond"/>
                <a:cs typeface="Times"/>
              </a:rPr>
              <a:t> </a:t>
            </a:r>
            <a:r>
              <a:rPr lang="en-US" sz="2200" err="1">
                <a:solidFill>
                  <a:srgbClr val="373737"/>
                </a:solidFill>
                <a:latin typeface="Garamond"/>
                <a:cs typeface="Times"/>
              </a:rPr>
              <a:t>i</a:t>
            </a:r>
            <a:r>
              <a:rPr lang="en-US" sz="2200">
                <a:solidFill>
                  <a:srgbClr val="373737"/>
                </a:solidFill>
                <a:latin typeface="Garamond"/>
                <a:cs typeface="Times"/>
              </a:rPr>
              <a:t> </a:t>
            </a:r>
            <a:r>
              <a:rPr lang="en-US" sz="2200" err="1">
                <a:solidFill>
                  <a:srgbClr val="373737"/>
                </a:solidFill>
                <a:latin typeface="Garamond"/>
                <a:cs typeface="Times"/>
              </a:rPr>
              <a:t>przywilejów</a:t>
            </a:r>
            <a:r>
              <a:rPr lang="en-US" sz="2200">
                <a:solidFill>
                  <a:srgbClr val="373737"/>
                </a:solidFill>
                <a:latin typeface="Garamond"/>
                <a:cs typeface="Times"/>
              </a:rPr>
              <a:t> </a:t>
            </a:r>
            <a:r>
              <a:rPr lang="en-US" sz="2200" err="1">
                <a:solidFill>
                  <a:srgbClr val="373737"/>
                </a:solidFill>
                <a:latin typeface="Garamond"/>
                <a:cs typeface="Times"/>
              </a:rPr>
              <a:t>szlacheckich</a:t>
            </a:r>
            <a:r>
              <a:rPr lang="en-US" sz="2200">
                <a:solidFill>
                  <a:srgbClr val="373737"/>
                </a:solidFill>
                <a:latin typeface="Garamond"/>
                <a:cs typeface="Times"/>
              </a:rPr>
              <a:t>;</a:t>
            </a:r>
          </a:p>
          <a:p>
            <a:pPr>
              <a:lnSpc>
                <a:spcPct val="90000"/>
              </a:lnSpc>
              <a:buSzPct val="114999"/>
            </a:pPr>
            <a:r>
              <a:rPr lang="en-US" sz="2200" err="1">
                <a:solidFill>
                  <a:srgbClr val="373737"/>
                </a:solidFill>
                <a:latin typeface="Garamond"/>
                <a:cs typeface="Times"/>
              </a:rPr>
              <a:t>zniesienie</a:t>
            </a:r>
            <a:r>
              <a:rPr lang="en-US" sz="2200">
                <a:solidFill>
                  <a:srgbClr val="373737"/>
                </a:solidFill>
                <a:latin typeface="Garamond"/>
                <a:cs typeface="Times"/>
              </a:rPr>
              <a:t> liberum veto;</a:t>
            </a:r>
          </a:p>
          <a:p>
            <a:pPr>
              <a:lnSpc>
                <a:spcPct val="90000"/>
              </a:lnSpc>
              <a:buSzPct val="114999"/>
            </a:pPr>
            <a:r>
              <a:rPr lang="en-US" sz="2200" err="1">
                <a:solidFill>
                  <a:srgbClr val="373737"/>
                </a:solidFill>
                <a:latin typeface="Garamond"/>
                <a:cs typeface="Times"/>
              </a:rPr>
              <a:t>zmiana</a:t>
            </a:r>
            <a:r>
              <a:rPr lang="en-US" sz="2200">
                <a:solidFill>
                  <a:srgbClr val="373737"/>
                </a:solidFill>
                <a:latin typeface="Garamond"/>
                <a:cs typeface="Times"/>
              </a:rPr>
              <a:t> </a:t>
            </a:r>
            <a:r>
              <a:rPr lang="en-US" sz="2200" err="1">
                <a:solidFill>
                  <a:srgbClr val="373737"/>
                </a:solidFill>
                <a:latin typeface="Garamond"/>
                <a:cs typeface="Times"/>
              </a:rPr>
              <a:t>nazwy</a:t>
            </a:r>
            <a:r>
              <a:rPr lang="en-US" sz="2200">
                <a:solidFill>
                  <a:srgbClr val="373737"/>
                </a:solidFill>
                <a:latin typeface="Garamond"/>
                <a:cs typeface="Times"/>
              </a:rPr>
              <a:t> </a:t>
            </a:r>
            <a:r>
              <a:rPr lang="en-US" sz="2200" err="1">
                <a:solidFill>
                  <a:srgbClr val="373737"/>
                </a:solidFill>
                <a:latin typeface="Garamond"/>
                <a:cs typeface="Times"/>
              </a:rPr>
              <a:t>państwa</a:t>
            </a:r>
            <a:r>
              <a:rPr lang="en-US" sz="2200">
                <a:solidFill>
                  <a:srgbClr val="373737"/>
                </a:solidFill>
                <a:latin typeface="Garamond"/>
                <a:cs typeface="Times"/>
              </a:rPr>
              <a:t> z </a:t>
            </a:r>
            <a:r>
              <a:rPr lang="en-US" sz="2200" err="1">
                <a:solidFill>
                  <a:srgbClr val="373737"/>
                </a:solidFill>
                <a:latin typeface="Garamond"/>
                <a:cs typeface="Times"/>
              </a:rPr>
              <a:t>Rzeczpospolitej</a:t>
            </a:r>
            <a:r>
              <a:rPr lang="en-US" sz="2200">
                <a:solidFill>
                  <a:srgbClr val="373737"/>
                </a:solidFill>
                <a:latin typeface="Garamond"/>
                <a:cs typeface="Times"/>
              </a:rPr>
              <a:t> </a:t>
            </a:r>
            <a:r>
              <a:rPr lang="en-US" sz="2200" err="1">
                <a:solidFill>
                  <a:srgbClr val="373737"/>
                </a:solidFill>
                <a:latin typeface="Garamond"/>
                <a:cs typeface="Times"/>
              </a:rPr>
              <a:t>Obojga</a:t>
            </a:r>
            <a:r>
              <a:rPr lang="en-US" sz="2200">
                <a:solidFill>
                  <a:srgbClr val="373737"/>
                </a:solidFill>
                <a:latin typeface="Garamond"/>
                <a:cs typeface="Times"/>
              </a:rPr>
              <a:t> </a:t>
            </a:r>
            <a:r>
              <a:rPr lang="en-US" sz="2200" err="1">
                <a:solidFill>
                  <a:srgbClr val="373737"/>
                </a:solidFill>
                <a:latin typeface="Garamond"/>
                <a:cs typeface="Times"/>
              </a:rPr>
              <a:t>Narodów</a:t>
            </a:r>
            <a:r>
              <a:rPr lang="en-US" sz="2200">
                <a:solidFill>
                  <a:srgbClr val="373737"/>
                </a:solidFill>
                <a:latin typeface="Garamond"/>
                <a:cs typeface="Times"/>
              </a:rPr>
              <a:t> </a:t>
            </a:r>
            <a:r>
              <a:rPr lang="en-US" sz="2200" err="1">
                <a:solidFill>
                  <a:srgbClr val="373737"/>
                </a:solidFill>
                <a:latin typeface="Garamond"/>
                <a:cs typeface="Times"/>
              </a:rPr>
              <a:t>na</a:t>
            </a:r>
            <a:r>
              <a:rPr lang="en-US" sz="2200">
                <a:solidFill>
                  <a:srgbClr val="373737"/>
                </a:solidFill>
                <a:latin typeface="Garamond"/>
                <a:cs typeface="Times"/>
              </a:rPr>
              <a:t> </a:t>
            </a:r>
            <a:r>
              <a:rPr lang="en-US" sz="2200" err="1">
                <a:solidFill>
                  <a:srgbClr val="373737"/>
                </a:solidFill>
                <a:latin typeface="Garamond"/>
                <a:cs typeface="Times"/>
              </a:rPr>
              <a:t>Rzeczpospolitą</a:t>
            </a:r>
            <a:r>
              <a:rPr lang="en-US" sz="2200">
                <a:solidFill>
                  <a:srgbClr val="373737"/>
                </a:solidFill>
                <a:latin typeface="Garamond"/>
                <a:cs typeface="Times"/>
              </a:rPr>
              <a:t>  </a:t>
            </a:r>
            <a:r>
              <a:rPr lang="en-US" sz="2200" err="1">
                <a:solidFill>
                  <a:srgbClr val="373737"/>
                </a:solidFill>
                <a:latin typeface="Garamond"/>
                <a:cs typeface="Times"/>
              </a:rPr>
              <a:t>Polską</a:t>
            </a:r>
            <a:r>
              <a:rPr lang="en-US" sz="2200">
                <a:solidFill>
                  <a:srgbClr val="373737"/>
                </a:solidFill>
                <a:latin typeface="Garamond"/>
                <a:cs typeface="Times"/>
              </a:rPr>
              <a:t>;</a:t>
            </a:r>
          </a:p>
          <a:p>
            <a:pPr>
              <a:lnSpc>
                <a:spcPct val="90000"/>
              </a:lnSpc>
              <a:buSzPct val="114999"/>
            </a:pPr>
            <a:r>
              <a:rPr lang="en-US" sz="2200" err="1">
                <a:solidFill>
                  <a:srgbClr val="373737"/>
                </a:solidFill>
                <a:latin typeface="Garamond"/>
                <a:cs typeface="Times"/>
              </a:rPr>
              <a:t>zniesienie</a:t>
            </a:r>
            <a:r>
              <a:rPr lang="en-US" sz="2200">
                <a:solidFill>
                  <a:srgbClr val="373737"/>
                </a:solidFill>
                <a:latin typeface="Garamond"/>
                <a:cs typeface="Times"/>
              </a:rPr>
              <a:t> </a:t>
            </a:r>
            <a:r>
              <a:rPr lang="en-US" sz="2200" err="1">
                <a:solidFill>
                  <a:srgbClr val="373737"/>
                </a:solidFill>
                <a:latin typeface="Garamond"/>
                <a:cs typeface="Times"/>
              </a:rPr>
              <a:t>wolnej</a:t>
            </a:r>
            <a:r>
              <a:rPr lang="en-US" sz="2200">
                <a:solidFill>
                  <a:srgbClr val="373737"/>
                </a:solidFill>
                <a:latin typeface="Garamond"/>
                <a:cs typeface="Times"/>
              </a:rPr>
              <a:t> </a:t>
            </a:r>
            <a:r>
              <a:rPr lang="en-US" sz="2200" err="1">
                <a:solidFill>
                  <a:srgbClr val="373737"/>
                </a:solidFill>
                <a:latin typeface="Garamond"/>
                <a:cs typeface="Times"/>
              </a:rPr>
              <a:t>elekcji</a:t>
            </a:r>
            <a:r>
              <a:rPr lang="en-US" sz="2200">
                <a:solidFill>
                  <a:srgbClr val="373737"/>
                </a:solidFill>
                <a:latin typeface="Garamond"/>
                <a:cs typeface="Times"/>
              </a:rPr>
              <a:t> ( </a:t>
            </a:r>
            <a:r>
              <a:rPr lang="en-US" sz="2200" err="1">
                <a:solidFill>
                  <a:srgbClr val="373737"/>
                </a:solidFill>
                <a:latin typeface="Garamond"/>
                <a:cs typeface="Times"/>
              </a:rPr>
              <a:t>wprowadzono</a:t>
            </a:r>
            <a:r>
              <a:rPr lang="en-US" sz="2200">
                <a:solidFill>
                  <a:srgbClr val="373737"/>
                </a:solidFill>
                <a:latin typeface="Garamond"/>
                <a:cs typeface="Times"/>
              </a:rPr>
              <a:t> </a:t>
            </a:r>
            <a:r>
              <a:rPr lang="en-US" sz="2200" err="1">
                <a:solidFill>
                  <a:srgbClr val="373737"/>
                </a:solidFill>
                <a:latin typeface="Garamond"/>
                <a:cs typeface="Times"/>
              </a:rPr>
              <a:t>monarchię</a:t>
            </a:r>
            <a:r>
              <a:rPr lang="en-US" sz="2200">
                <a:solidFill>
                  <a:srgbClr val="373737"/>
                </a:solidFill>
                <a:latin typeface="Garamond"/>
                <a:cs typeface="Times"/>
              </a:rPr>
              <a:t> </a:t>
            </a:r>
            <a:r>
              <a:rPr lang="en-US" sz="2200" err="1">
                <a:solidFill>
                  <a:srgbClr val="373737"/>
                </a:solidFill>
                <a:latin typeface="Garamond"/>
                <a:cs typeface="Times"/>
              </a:rPr>
              <a:t>dziedziczną</a:t>
            </a:r>
            <a:r>
              <a:rPr lang="en-US" sz="2200">
                <a:solidFill>
                  <a:srgbClr val="373737"/>
                </a:solidFill>
                <a:latin typeface="Garamond"/>
                <a:cs typeface="Times"/>
              </a:rPr>
              <a:t>; </a:t>
            </a:r>
            <a:r>
              <a:rPr lang="en-US" sz="2200" err="1">
                <a:solidFill>
                  <a:srgbClr val="373737"/>
                </a:solidFill>
                <a:latin typeface="Garamond"/>
                <a:cs typeface="Times"/>
              </a:rPr>
              <a:t>władza</a:t>
            </a:r>
            <a:r>
              <a:rPr lang="en-US" sz="2200">
                <a:solidFill>
                  <a:srgbClr val="373737"/>
                </a:solidFill>
                <a:latin typeface="Garamond"/>
                <a:cs typeface="Times"/>
              </a:rPr>
              <a:t> </a:t>
            </a:r>
            <a:r>
              <a:rPr lang="en-US" sz="2200" err="1">
                <a:solidFill>
                  <a:srgbClr val="373737"/>
                </a:solidFill>
                <a:latin typeface="Garamond"/>
                <a:cs typeface="Times"/>
              </a:rPr>
              <a:t>miała</a:t>
            </a:r>
            <a:r>
              <a:rPr lang="en-US" sz="2200">
                <a:solidFill>
                  <a:srgbClr val="373737"/>
                </a:solidFill>
                <a:latin typeface="Garamond"/>
                <a:cs typeface="Times"/>
              </a:rPr>
              <a:t> </a:t>
            </a:r>
            <a:r>
              <a:rPr lang="en-US" sz="2200" err="1">
                <a:solidFill>
                  <a:srgbClr val="373737"/>
                </a:solidFill>
                <a:latin typeface="Garamond"/>
                <a:cs typeface="Times"/>
              </a:rPr>
              <a:t>trafić</a:t>
            </a:r>
            <a:r>
              <a:rPr lang="en-US" sz="2200">
                <a:solidFill>
                  <a:srgbClr val="373737"/>
                </a:solidFill>
                <a:latin typeface="Garamond"/>
                <a:cs typeface="Times"/>
              </a:rPr>
              <a:t> do </a:t>
            </a:r>
            <a:r>
              <a:rPr lang="en-US" sz="2200" err="1">
                <a:solidFill>
                  <a:srgbClr val="373737"/>
                </a:solidFill>
                <a:latin typeface="Garamond"/>
                <a:cs typeface="Times"/>
              </a:rPr>
              <a:t>władcy</a:t>
            </a:r>
            <a:r>
              <a:rPr lang="en-US" sz="2200">
                <a:solidFill>
                  <a:srgbClr val="373737"/>
                </a:solidFill>
                <a:latin typeface="Garamond"/>
                <a:cs typeface="Times"/>
              </a:rPr>
              <a:t> z </a:t>
            </a:r>
            <a:r>
              <a:rPr lang="en-US" sz="2200" err="1">
                <a:solidFill>
                  <a:srgbClr val="373737"/>
                </a:solidFill>
                <a:latin typeface="Garamond"/>
                <a:cs typeface="Times"/>
              </a:rPr>
              <a:t>dynastii</a:t>
            </a:r>
            <a:r>
              <a:rPr lang="en-US" sz="2200">
                <a:solidFill>
                  <a:srgbClr val="373737"/>
                </a:solidFill>
                <a:latin typeface="Garamond"/>
                <a:cs typeface="Times"/>
              </a:rPr>
              <a:t> </a:t>
            </a:r>
            <a:r>
              <a:rPr lang="en-US" sz="2200" err="1">
                <a:solidFill>
                  <a:srgbClr val="373737"/>
                </a:solidFill>
                <a:latin typeface="Garamond"/>
                <a:cs typeface="Times"/>
              </a:rPr>
              <a:t>Wettinów</a:t>
            </a:r>
            <a:r>
              <a:rPr lang="en-US" sz="2200">
                <a:solidFill>
                  <a:srgbClr val="373737"/>
                </a:solidFill>
                <a:latin typeface="Garamond"/>
                <a:cs typeface="Times"/>
              </a:rPr>
              <a:t>);</a:t>
            </a:r>
          </a:p>
          <a:p>
            <a:pPr>
              <a:lnSpc>
                <a:spcPct val="90000"/>
              </a:lnSpc>
              <a:buSzPct val="114999"/>
            </a:pPr>
            <a:r>
              <a:rPr lang="en-US" sz="2200" err="1">
                <a:solidFill>
                  <a:srgbClr val="373737"/>
                </a:solidFill>
                <a:latin typeface="Garamond"/>
                <a:cs typeface="Times"/>
              </a:rPr>
              <a:t>nałożenie</a:t>
            </a:r>
            <a:r>
              <a:rPr lang="en-US" sz="2200">
                <a:solidFill>
                  <a:srgbClr val="373737"/>
                </a:solidFill>
                <a:latin typeface="Garamond"/>
                <a:cs typeface="Times"/>
              </a:rPr>
              <a:t> </a:t>
            </a:r>
            <a:r>
              <a:rPr lang="en-US" sz="2200" err="1">
                <a:solidFill>
                  <a:srgbClr val="373737"/>
                </a:solidFill>
                <a:latin typeface="Garamond"/>
                <a:cs typeface="Times"/>
              </a:rPr>
              <a:t>na</a:t>
            </a:r>
            <a:r>
              <a:rPr lang="en-US" sz="2200">
                <a:solidFill>
                  <a:srgbClr val="373737"/>
                </a:solidFill>
                <a:latin typeface="Garamond"/>
                <a:cs typeface="Times"/>
              </a:rPr>
              <a:t> </a:t>
            </a:r>
            <a:r>
              <a:rPr lang="en-US" sz="2200" err="1">
                <a:solidFill>
                  <a:srgbClr val="373737"/>
                </a:solidFill>
                <a:latin typeface="Garamond"/>
                <a:cs typeface="Times"/>
              </a:rPr>
              <a:t>szlachtę</a:t>
            </a:r>
            <a:r>
              <a:rPr lang="en-US" sz="2200">
                <a:solidFill>
                  <a:srgbClr val="373737"/>
                </a:solidFill>
                <a:latin typeface="Garamond"/>
                <a:cs typeface="Times"/>
              </a:rPr>
              <a:t> </a:t>
            </a:r>
            <a:r>
              <a:rPr lang="en-US" sz="2200" err="1">
                <a:solidFill>
                  <a:srgbClr val="373737"/>
                </a:solidFill>
                <a:latin typeface="Garamond"/>
                <a:cs typeface="Times"/>
              </a:rPr>
              <a:t>i</a:t>
            </a:r>
            <a:r>
              <a:rPr lang="en-US" sz="2200">
                <a:solidFill>
                  <a:srgbClr val="373737"/>
                </a:solidFill>
                <a:latin typeface="Garamond"/>
                <a:cs typeface="Times"/>
              </a:rPr>
              <a:t> </a:t>
            </a:r>
            <a:r>
              <a:rPr lang="en-US" sz="2200" err="1">
                <a:solidFill>
                  <a:srgbClr val="373737"/>
                </a:solidFill>
                <a:latin typeface="Garamond"/>
                <a:cs typeface="Times"/>
              </a:rPr>
              <a:t>duchowieństwo</a:t>
            </a:r>
            <a:r>
              <a:rPr lang="en-US" sz="2200">
                <a:solidFill>
                  <a:srgbClr val="373737"/>
                </a:solidFill>
                <a:latin typeface="Garamond"/>
                <a:cs typeface="Times"/>
              </a:rPr>
              <a:t> </a:t>
            </a:r>
            <a:r>
              <a:rPr lang="en-US" sz="2200" err="1">
                <a:solidFill>
                  <a:srgbClr val="373737"/>
                </a:solidFill>
                <a:latin typeface="Garamond"/>
                <a:cs typeface="Times"/>
              </a:rPr>
              <a:t>obowiązkowych</a:t>
            </a:r>
            <a:r>
              <a:rPr lang="en-US" sz="2200">
                <a:solidFill>
                  <a:srgbClr val="373737"/>
                </a:solidFill>
                <a:latin typeface="Garamond"/>
                <a:cs typeface="Times"/>
              </a:rPr>
              <a:t> </a:t>
            </a:r>
            <a:r>
              <a:rPr lang="en-US" sz="2200" err="1">
                <a:solidFill>
                  <a:srgbClr val="373737"/>
                </a:solidFill>
                <a:latin typeface="Garamond"/>
                <a:cs typeface="Times"/>
              </a:rPr>
              <a:t>podatków</a:t>
            </a:r>
            <a:r>
              <a:rPr lang="en-US" sz="2200">
                <a:solidFill>
                  <a:srgbClr val="373737"/>
                </a:solidFill>
                <a:latin typeface="Garamond"/>
                <a:cs typeface="Times"/>
              </a:rPr>
              <a:t> (</a:t>
            </a:r>
            <a:r>
              <a:rPr lang="en-US" sz="2200" err="1">
                <a:solidFill>
                  <a:srgbClr val="373737"/>
                </a:solidFill>
                <a:latin typeface="Garamond"/>
                <a:cs typeface="Times"/>
              </a:rPr>
              <a:t>opowiednio</a:t>
            </a:r>
            <a:r>
              <a:rPr lang="en-US" sz="2200">
                <a:solidFill>
                  <a:srgbClr val="373737"/>
                </a:solidFill>
                <a:latin typeface="Garamond"/>
                <a:cs typeface="Times"/>
              </a:rPr>
              <a:t> 10% </a:t>
            </a:r>
            <a:r>
              <a:rPr lang="en-US" sz="2200" err="1">
                <a:solidFill>
                  <a:srgbClr val="373737"/>
                </a:solidFill>
                <a:latin typeface="Garamond"/>
                <a:cs typeface="Times"/>
              </a:rPr>
              <a:t>i</a:t>
            </a:r>
            <a:r>
              <a:rPr lang="en-US" sz="2200">
                <a:solidFill>
                  <a:srgbClr val="373737"/>
                </a:solidFill>
                <a:latin typeface="Garamond"/>
                <a:cs typeface="Times"/>
              </a:rPr>
              <a:t> 20%);</a:t>
            </a:r>
          </a:p>
          <a:p>
            <a:pPr>
              <a:lnSpc>
                <a:spcPct val="90000"/>
              </a:lnSpc>
              <a:buSzPct val="114999"/>
            </a:pPr>
            <a:r>
              <a:rPr lang="en-US" sz="2200" err="1">
                <a:solidFill>
                  <a:srgbClr val="373737"/>
                </a:solidFill>
                <a:latin typeface="Garamond"/>
                <a:cs typeface="Times"/>
              </a:rPr>
              <a:t>zwiększenie</a:t>
            </a:r>
            <a:r>
              <a:rPr lang="en-US" sz="2200">
                <a:solidFill>
                  <a:srgbClr val="373737"/>
                </a:solidFill>
                <a:latin typeface="Garamond"/>
                <a:cs typeface="Times"/>
              </a:rPr>
              <a:t> </a:t>
            </a:r>
            <a:r>
              <a:rPr lang="en-US" sz="2200" err="1">
                <a:solidFill>
                  <a:srgbClr val="373737"/>
                </a:solidFill>
                <a:latin typeface="Garamond"/>
                <a:cs typeface="Times"/>
              </a:rPr>
              <a:t>nakładów</a:t>
            </a:r>
            <a:r>
              <a:rPr lang="en-US" sz="2200">
                <a:solidFill>
                  <a:srgbClr val="373737"/>
                </a:solidFill>
                <a:latin typeface="Garamond"/>
                <a:cs typeface="Times"/>
              </a:rPr>
              <a:t> </a:t>
            </a:r>
            <a:r>
              <a:rPr lang="en-US" sz="2200" err="1">
                <a:solidFill>
                  <a:srgbClr val="373737"/>
                </a:solidFill>
                <a:latin typeface="Garamond"/>
                <a:cs typeface="Times"/>
              </a:rPr>
              <a:t>na</a:t>
            </a:r>
            <a:r>
              <a:rPr lang="en-US" sz="2200">
                <a:solidFill>
                  <a:srgbClr val="373737"/>
                </a:solidFill>
                <a:latin typeface="Garamond"/>
                <a:cs typeface="Times"/>
              </a:rPr>
              <a:t> </a:t>
            </a:r>
            <a:r>
              <a:rPr lang="en-US" sz="2200" err="1">
                <a:solidFill>
                  <a:srgbClr val="373737"/>
                </a:solidFill>
                <a:latin typeface="Garamond"/>
                <a:cs typeface="Times"/>
              </a:rPr>
              <a:t>wojsko</a:t>
            </a:r>
            <a:r>
              <a:rPr lang="en-US" sz="2200">
                <a:solidFill>
                  <a:srgbClr val="373737"/>
                </a:solidFill>
                <a:latin typeface="Garamond"/>
                <a:cs typeface="Times"/>
              </a:rPr>
              <a:t> z </a:t>
            </a:r>
            <a:r>
              <a:rPr lang="en-US" sz="2200" err="1">
                <a:solidFill>
                  <a:srgbClr val="373737"/>
                </a:solidFill>
                <a:latin typeface="Garamond"/>
                <a:cs typeface="Times"/>
              </a:rPr>
              <a:t>wprowadzonych</a:t>
            </a:r>
            <a:r>
              <a:rPr lang="en-US" sz="2200">
                <a:solidFill>
                  <a:srgbClr val="373737"/>
                </a:solidFill>
                <a:latin typeface="Garamond"/>
                <a:cs typeface="Times"/>
              </a:rPr>
              <a:t> w </a:t>
            </a:r>
            <a:r>
              <a:rPr lang="en-US" sz="2200" err="1">
                <a:solidFill>
                  <a:srgbClr val="373737"/>
                </a:solidFill>
                <a:latin typeface="Garamond"/>
                <a:cs typeface="Times"/>
              </a:rPr>
              <a:t>konstytucji</a:t>
            </a:r>
            <a:r>
              <a:rPr lang="pl-PL" sz="2200">
                <a:solidFill>
                  <a:srgbClr val="373737"/>
                </a:solidFill>
                <a:latin typeface="Garamond"/>
                <a:cs typeface="Times"/>
              </a:rPr>
              <a:t> podatków</a:t>
            </a:r>
            <a:r>
              <a:rPr lang="en-US" sz="2200">
                <a:solidFill>
                  <a:srgbClr val="373737"/>
                </a:solidFill>
                <a:latin typeface="Garamond"/>
                <a:cs typeface="Times"/>
              </a:rPr>
              <a:t> </a:t>
            </a:r>
          </a:p>
          <a:p>
            <a:pPr>
              <a:lnSpc>
                <a:spcPct val="90000"/>
              </a:lnSpc>
              <a:buSzPct val="114999"/>
            </a:pPr>
            <a:endParaRPr lang="en-US" sz="2200">
              <a:solidFill>
                <a:srgbClr val="373737"/>
              </a:solidFill>
              <a:latin typeface="Times"/>
              <a:cs typeface="Times"/>
            </a:endParaRPr>
          </a:p>
          <a:p>
            <a:pPr>
              <a:lnSpc>
                <a:spcPct val="90000"/>
              </a:lnSpc>
              <a:buSzPct val="114999"/>
            </a:pPr>
            <a:endParaRPr lang="en-US" sz="2200">
              <a:solidFill>
                <a:srgbClr val="373737"/>
              </a:solidFill>
              <a:latin typeface="Times"/>
              <a:cs typeface="Times"/>
            </a:endParaRPr>
          </a:p>
          <a:p>
            <a:pPr>
              <a:lnSpc>
                <a:spcPct val="90000"/>
              </a:lnSpc>
              <a:buSzPct val="114999"/>
            </a:pPr>
            <a:endParaRPr lang="en-US" sz="2200">
              <a:solidFill>
                <a:srgbClr val="373737"/>
              </a:solidFill>
              <a:latin typeface="Times"/>
              <a:cs typeface="Times"/>
            </a:endParaRPr>
          </a:p>
        </p:txBody>
      </p:sp>
    </p:spTree>
    <p:extLst>
      <p:ext uri="{BB962C8B-B14F-4D97-AF65-F5344CB8AC3E}">
        <p14:creationId xmlns:p14="http://schemas.microsoft.com/office/powerpoint/2010/main" val="1160136660"/>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0AA4B9-B83B-42DF-9F0E-51051559A16F}"/>
              </a:ext>
            </a:extLst>
          </p:cNvPr>
          <p:cNvSpPr txBox="1"/>
          <p:nvPr/>
        </p:nvSpPr>
        <p:spPr>
          <a:xfrm>
            <a:off x="813758" y="957532"/>
            <a:ext cx="10564481" cy="52195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ct val="20000"/>
              </a:spcBef>
              <a:spcAft>
                <a:spcPts val="600"/>
              </a:spcAft>
              <a:buFont typeface="Arial,Sans-Serif"/>
              <a:buChar char="•"/>
            </a:pPr>
            <a:r>
              <a:rPr lang="en-US" sz="2000" err="1">
                <a:solidFill>
                  <a:schemeClr val="tx1">
                    <a:lumMod val="85000"/>
                    <a:lumOff val="15000"/>
                  </a:schemeClr>
                </a:solidFill>
                <a:ea typeface="+mn-lt"/>
                <a:cs typeface="+mn-lt"/>
              </a:rPr>
              <a:t>powiększenie</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stałej</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armii</a:t>
            </a:r>
            <a:r>
              <a:rPr lang="en-US" sz="2000">
                <a:solidFill>
                  <a:schemeClr val="tx1">
                    <a:lumMod val="85000"/>
                    <a:lumOff val="15000"/>
                  </a:schemeClr>
                </a:solidFill>
                <a:ea typeface="+mn-lt"/>
                <a:cs typeface="+mn-lt"/>
              </a:rPr>
              <a:t> do 100 </a:t>
            </a:r>
            <a:r>
              <a:rPr lang="en-US" sz="2000" err="1">
                <a:solidFill>
                  <a:schemeClr val="tx1">
                    <a:lumMod val="85000"/>
                    <a:lumOff val="15000"/>
                  </a:schemeClr>
                </a:solidFill>
                <a:ea typeface="+mn-lt"/>
                <a:cs typeface="+mn-lt"/>
              </a:rPr>
              <a:t>tys</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żołnierzy</a:t>
            </a:r>
            <a:r>
              <a:rPr lang="en-US" sz="2000">
                <a:solidFill>
                  <a:schemeClr val="tx1">
                    <a:lumMod val="85000"/>
                    <a:lumOff val="15000"/>
                  </a:schemeClr>
                </a:solidFill>
                <a:ea typeface="+mn-lt"/>
                <a:cs typeface="+mn-lt"/>
              </a:rPr>
              <a:t>;</a:t>
            </a:r>
          </a:p>
          <a:p>
            <a:pPr marL="285750" indent="-285750">
              <a:lnSpc>
                <a:spcPct val="90000"/>
              </a:lnSpc>
              <a:spcBef>
                <a:spcPct val="20000"/>
              </a:spcBef>
              <a:spcAft>
                <a:spcPts val="600"/>
              </a:spcAft>
              <a:buFont typeface="Arial,Sans-Serif"/>
              <a:buChar char="•"/>
            </a:pPr>
            <a:r>
              <a:rPr lang="en-US" sz="2000" err="1">
                <a:solidFill>
                  <a:schemeClr val="tx1">
                    <a:lumMod val="85000"/>
                    <a:lumOff val="15000"/>
                  </a:schemeClr>
                </a:solidFill>
                <a:ea typeface="+mn-lt"/>
                <a:cs typeface="+mn-lt"/>
              </a:rPr>
              <a:t>zwolnienie</a:t>
            </a:r>
            <a:r>
              <a:rPr lang="en-US" sz="2000">
                <a:solidFill>
                  <a:schemeClr val="tx1">
                    <a:lumMod val="85000"/>
                    <a:lumOff val="15000"/>
                  </a:schemeClr>
                </a:solidFill>
                <a:ea typeface="+mn-lt"/>
                <a:cs typeface="+mn-lt"/>
              </a:rPr>
              <a:t> z </a:t>
            </a:r>
            <a:r>
              <a:rPr lang="en-US" sz="2000" err="1">
                <a:solidFill>
                  <a:schemeClr val="tx1">
                    <a:lumMod val="85000"/>
                    <a:lumOff val="15000"/>
                  </a:schemeClr>
                </a:solidFill>
                <a:ea typeface="+mn-lt"/>
                <a:cs typeface="+mn-lt"/>
              </a:rPr>
              <a:t>części</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podatków</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mieszczaństwa</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i</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chłopów</a:t>
            </a:r>
            <a:r>
              <a:rPr lang="en-US" sz="2000">
                <a:solidFill>
                  <a:schemeClr val="tx1">
                    <a:lumMod val="85000"/>
                    <a:lumOff val="15000"/>
                  </a:schemeClr>
                </a:solidFill>
                <a:ea typeface="+mn-lt"/>
                <a:cs typeface="+mn-lt"/>
              </a:rPr>
              <a:t>;</a:t>
            </a:r>
          </a:p>
          <a:p>
            <a:pPr marL="285750" indent="-285750">
              <a:lnSpc>
                <a:spcPct val="90000"/>
              </a:lnSpc>
              <a:spcBef>
                <a:spcPct val="20000"/>
              </a:spcBef>
              <a:spcAft>
                <a:spcPts val="600"/>
              </a:spcAft>
              <a:buFont typeface="Arial,Sans-Serif"/>
              <a:buChar char="•"/>
            </a:pPr>
            <a:r>
              <a:rPr lang="en-US" sz="2000" err="1">
                <a:solidFill>
                  <a:schemeClr val="tx1">
                    <a:lumMod val="85000"/>
                    <a:lumOff val="15000"/>
                  </a:schemeClr>
                </a:solidFill>
                <a:ea typeface="+mn-lt"/>
                <a:cs typeface="+mn-lt"/>
              </a:rPr>
              <a:t>religię</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katolicką</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uznano</a:t>
            </a:r>
            <a:r>
              <a:rPr lang="en-US" sz="2000">
                <a:solidFill>
                  <a:schemeClr val="tx1">
                    <a:lumMod val="85000"/>
                    <a:lumOff val="15000"/>
                  </a:schemeClr>
                </a:solidFill>
                <a:ea typeface="+mn-lt"/>
                <a:cs typeface="+mn-lt"/>
              </a:rPr>
              <a:t> za </a:t>
            </a:r>
            <a:r>
              <a:rPr lang="en-US" sz="2000" err="1">
                <a:solidFill>
                  <a:schemeClr val="tx1">
                    <a:lumMod val="85000"/>
                    <a:lumOff val="15000"/>
                  </a:schemeClr>
                </a:solidFill>
                <a:ea typeface="+mn-lt"/>
                <a:cs typeface="+mn-lt"/>
              </a:rPr>
              <a:t>powszechnie</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panującą</a:t>
            </a:r>
            <a:r>
              <a:rPr lang="en-US" sz="2000">
                <a:solidFill>
                  <a:schemeClr val="tx1">
                    <a:lumMod val="85000"/>
                    <a:lumOff val="15000"/>
                  </a:schemeClr>
                </a:solidFill>
                <a:ea typeface="+mn-lt"/>
                <a:cs typeface="+mn-lt"/>
              </a:rPr>
              <a:t> w </a:t>
            </a:r>
            <a:r>
              <a:rPr lang="en-US" sz="2000" err="1">
                <a:solidFill>
                  <a:schemeClr val="tx1">
                    <a:lumMod val="85000"/>
                    <a:lumOff val="15000"/>
                  </a:schemeClr>
                </a:solidFill>
                <a:ea typeface="+mn-lt"/>
                <a:cs typeface="+mn-lt"/>
              </a:rPr>
              <a:t>Polsce</a:t>
            </a:r>
            <a:r>
              <a:rPr lang="en-US" sz="2000">
                <a:solidFill>
                  <a:schemeClr val="tx1">
                    <a:lumMod val="85000"/>
                    <a:lumOff val="15000"/>
                  </a:schemeClr>
                </a:solidFill>
                <a:ea typeface="+mn-lt"/>
                <a:cs typeface="+mn-lt"/>
              </a:rPr>
              <a:t>;</a:t>
            </a:r>
          </a:p>
          <a:p>
            <a:pPr marL="285750" indent="-285750">
              <a:lnSpc>
                <a:spcPct val="90000"/>
              </a:lnSpc>
              <a:spcBef>
                <a:spcPct val="20000"/>
              </a:spcBef>
              <a:spcAft>
                <a:spcPts val="600"/>
              </a:spcAft>
              <a:buFont typeface="Arial,Sans-Serif"/>
              <a:buChar char="•"/>
            </a:pPr>
            <a:r>
              <a:rPr lang="en-US" sz="2000" err="1">
                <a:solidFill>
                  <a:schemeClr val="tx1">
                    <a:lumMod val="85000"/>
                    <a:lumOff val="15000"/>
                  </a:schemeClr>
                </a:solidFill>
                <a:ea typeface="+mn-lt"/>
                <a:cs typeface="+mn-lt"/>
              </a:rPr>
              <a:t>poszanowanie</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innych</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religii</a:t>
            </a:r>
            <a:r>
              <a:rPr lang="en-US" sz="2000">
                <a:solidFill>
                  <a:schemeClr val="tx1">
                    <a:lumMod val="85000"/>
                    <a:lumOff val="15000"/>
                  </a:schemeClr>
                </a:solidFill>
                <a:ea typeface="+mn-lt"/>
                <a:cs typeface="+mn-lt"/>
              </a:rPr>
              <a:t> ( </a:t>
            </a:r>
            <a:r>
              <a:rPr lang="en-US" sz="2000" err="1">
                <a:solidFill>
                  <a:schemeClr val="tx1">
                    <a:lumMod val="85000"/>
                    <a:lumOff val="15000"/>
                  </a:schemeClr>
                </a:solidFill>
                <a:ea typeface="+mn-lt"/>
                <a:cs typeface="+mn-lt"/>
              </a:rPr>
              <a:t>swoboda</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wyznania</a:t>
            </a:r>
            <a:r>
              <a:rPr lang="en-US" sz="2000">
                <a:solidFill>
                  <a:schemeClr val="tx1">
                    <a:lumMod val="85000"/>
                    <a:lumOff val="15000"/>
                  </a:schemeClr>
                </a:solidFill>
                <a:ea typeface="+mn-lt"/>
                <a:cs typeface="+mn-lt"/>
              </a:rPr>
              <a:t>);</a:t>
            </a:r>
          </a:p>
          <a:p>
            <a:pPr marL="285750" indent="-285750">
              <a:lnSpc>
                <a:spcPct val="90000"/>
              </a:lnSpc>
              <a:spcBef>
                <a:spcPct val="20000"/>
              </a:spcBef>
              <a:spcAft>
                <a:spcPts val="600"/>
              </a:spcAft>
              <a:buFont typeface="Arial,Sans-Serif"/>
              <a:buChar char="•"/>
            </a:pPr>
            <a:r>
              <a:rPr lang="en-US" sz="2000" err="1">
                <a:solidFill>
                  <a:schemeClr val="tx1">
                    <a:lumMod val="85000"/>
                    <a:lumOff val="15000"/>
                  </a:schemeClr>
                </a:solidFill>
                <a:ea typeface="+mn-lt"/>
                <a:cs typeface="+mn-lt"/>
              </a:rPr>
              <a:t>pozbawienie</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praw</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politycznych</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gołoty</a:t>
            </a:r>
            <a:r>
              <a:rPr lang="en-US" sz="2000">
                <a:solidFill>
                  <a:schemeClr val="tx1">
                    <a:lumMod val="85000"/>
                    <a:lumOff val="15000"/>
                  </a:schemeClr>
                </a:solidFill>
                <a:ea typeface="+mn-lt"/>
                <a:cs typeface="+mn-lt"/>
              </a:rPr>
              <a:t>; </a:t>
            </a:r>
          </a:p>
          <a:p>
            <a:pPr marL="285750" indent="-285750">
              <a:lnSpc>
                <a:spcPct val="90000"/>
              </a:lnSpc>
              <a:spcBef>
                <a:spcPct val="20000"/>
              </a:spcBef>
              <a:spcAft>
                <a:spcPts val="600"/>
              </a:spcAft>
              <a:buFont typeface="Arial,Sans-Serif"/>
              <a:buChar char="•"/>
            </a:pPr>
            <a:r>
              <a:rPr lang="en-US" sz="2000" err="1">
                <a:solidFill>
                  <a:schemeClr val="tx1">
                    <a:lumMod val="85000"/>
                    <a:lumOff val="15000"/>
                  </a:schemeClr>
                </a:solidFill>
                <a:ea typeface="+mn-lt"/>
                <a:cs typeface="+mn-lt"/>
              </a:rPr>
              <a:t>uchwały</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miały</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zapadać</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większością</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głosów</a:t>
            </a:r>
            <a:r>
              <a:rPr lang="en-US" sz="2000">
                <a:solidFill>
                  <a:schemeClr val="tx1">
                    <a:lumMod val="85000"/>
                    <a:lumOff val="15000"/>
                  </a:schemeClr>
                </a:solidFill>
                <a:ea typeface="+mn-lt"/>
                <a:cs typeface="+mn-lt"/>
              </a:rPr>
              <a:t>;</a:t>
            </a:r>
          </a:p>
          <a:p>
            <a:pPr marL="285750" indent="-285750">
              <a:lnSpc>
                <a:spcPct val="90000"/>
              </a:lnSpc>
              <a:spcBef>
                <a:spcPct val="20000"/>
              </a:spcBef>
              <a:spcAft>
                <a:spcPts val="600"/>
              </a:spcAft>
              <a:buFont typeface="Arial,Sans-Serif"/>
              <a:buChar char="•"/>
            </a:pPr>
            <a:r>
              <a:rPr lang="en-US" sz="2000" err="1">
                <a:solidFill>
                  <a:schemeClr val="tx1">
                    <a:lumMod val="85000"/>
                    <a:lumOff val="15000"/>
                  </a:schemeClr>
                </a:solidFill>
                <a:ea typeface="+mn-lt"/>
                <a:cs typeface="+mn-lt"/>
              </a:rPr>
              <a:t>zniesienie</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przysięgi</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poselskiej</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na</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instrukcje</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poselskie</a:t>
            </a:r>
            <a:r>
              <a:rPr lang="en-US" sz="2000">
                <a:solidFill>
                  <a:schemeClr val="tx1">
                    <a:lumMod val="85000"/>
                    <a:lumOff val="15000"/>
                  </a:schemeClr>
                </a:solidFill>
                <a:ea typeface="+mn-lt"/>
                <a:cs typeface="+mn-lt"/>
              </a:rPr>
              <a:t>;</a:t>
            </a:r>
          </a:p>
          <a:p>
            <a:pPr marL="285750" indent="-285750">
              <a:lnSpc>
                <a:spcPct val="90000"/>
              </a:lnSpc>
              <a:spcBef>
                <a:spcPct val="20000"/>
              </a:spcBef>
              <a:spcAft>
                <a:spcPts val="600"/>
              </a:spcAft>
              <a:buFont typeface="Arial,Sans-Serif"/>
              <a:buChar char="•"/>
            </a:pPr>
            <a:r>
              <a:rPr lang="en-US" sz="2000" err="1">
                <a:solidFill>
                  <a:schemeClr val="tx1">
                    <a:lumMod val="85000"/>
                    <a:lumOff val="15000"/>
                  </a:schemeClr>
                </a:solidFill>
                <a:ea typeface="+mn-lt"/>
                <a:cs typeface="+mn-lt"/>
              </a:rPr>
              <a:t>zwiększenie</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podatków</a:t>
            </a:r>
            <a:r>
              <a:rPr lang="en-US" sz="2000">
                <a:solidFill>
                  <a:schemeClr val="tx1">
                    <a:lumMod val="85000"/>
                    <a:lumOff val="15000"/>
                  </a:schemeClr>
                </a:solidFill>
                <a:ea typeface="+mn-lt"/>
                <a:cs typeface="+mn-lt"/>
              </a:rPr>
              <a:t> od </a:t>
            </a:r>
            <a:r>
              <a:rPr lang="en-US" sz="2000" err="1">
                <a:solidFill>
                  <a:schemeClr val="tx1">
                    <a:lumMod val="85000"/>
                    <a:lumOff val="15000"/>
                  </a:schemeClr>
                </a:solidFill>
                <a:ea typeface="+mn-lt"/>
                <a:cs typeface="+mn-lt"/>
              </a:rPr>
              <a:t>miast</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i</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podgłównego</a:t>
            </a:r>
            <a:r>
              <a:rPr lang="en-US" sz="2000">
                <a:solidFill>
                  <a:schemeClr val="tx1">
                    <a:lumMod val="85000"/>
                    <a:lumOff val="15000"/>
                  </a:schemeClr>
                </a:solidFill>
                <a:ea typeface="+mn-lt"/>
                <a:cs typeface="+mn-lt"/>
              </a:rPr>
              <a:t> od </a:t>
            </a:r>
            <a:r>
              <a:rPr lang="en-US" sz="2000" err="1">
                <a:solidFill>
                  <a:schemeClr val="tx1">
                    <a:lumMod val="85000"/>
                    <a:lumOff val="15000"/>
                  </a:schemeClr>
                </a:solidFill>
                <a:ea typeface="+mn-lt"/>
                <a:cs typeface="+mn-lt"/>
              </a:rPr>
              <a:t>Żydów</a:t>
            </a:r>
            <a:r>
              <a:rPr lang="en-US" sz="2000">
                <a:solidFill>
                  <a:schemeClr val="tx1">
                    <a:lumMod val="85000"/>
                    <a:lumOff val="15000"/>
                  </a:schemeClr>
                </a:solidFill>
                <a:ea typeface="+mn-lt"/>
                <a:cs typeface="+mn-lt"/>
              </a:rPr>
              <a:t>;</a:t>
            </a:r>
          </a:p>
          <a:p>
            <a:pPr marL="285750" indent="-285750">
              <a:lnSpc>
                <a:spcPct val="90000"/>
              </a:lnSpc>
              <a:spcBef>
                <a:spcPct val="20000"/>
              </a:spcBef>
              <a:spcAft>
                <a:spcPts val="600"/>
              </a:spcAft>
              <a:buFont typeface="Arial,Sans-Serif"/>
              <a:buChar char="•"/>
            </a:pPr>
            <a:r>
              <a:rPr lang="en-US" sz="2000" err="1">
                <a:solidFill>
                  <a:schemeClr val="tx1">
                    <a:lumMod val="85000"/>
                    <a:lumOff val="15000"/>
                  </a:schemeClr>
                </a:solidFill>
                <a:ea typeface="+mn-lt"/>
                <a:cs typeface="+mn-lt"/>
              </a:rPr>
              <a:t>zrównanie</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praw</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mieszczan</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ze</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szlachtą</a:t>
            </a:r>
            <a:r>
              <a:rPr lang="en-US" sz="2000">
                <a:solidFill>
                  <a:schemeClr val="tx1">
                    <a:lumMod val="85000"/>
                    <a:lumOff val="15000"/>
                  </a:schemeClr>
                </a:solidFill>
                <a:ea typeface="+mn-lt"/>
                <a:cs typeface="+mn-lt"/>
              </a:rPr>
              <a:t>;</a:t>
            </a:r>
          </a:p>
          <a:p>
            <a:pPr marL="285750" indent="-285750">
              <a:lnSpc>
                <a:spcPct val="90000"/>
              </a:lnSpc>
              <a:spcBef>
                <a:spcPct val="20000"/>
              </a:spcBef>
              <a:spcAft>
                <a:spcPts val="600"/>
              </a:spcAft>
              <a:buFont typeface="Arial,Sans-Serif"/>
              <a:buChar char="•"/>
            </a:pPr>
            <a:r>
              <a:rPr lang="en-US" sz="2000" err="1">
                <a:solidFill>
                  <a:schemeClr val="tx1">
                    <a:lumMod val="85000"/>
                    <a:lumOff val="15000"/>
                  </a:schemeClr>
                </a:solidFill>
                <a:ea typeface="+mn-lt"/>
                <a:cs typeface="+mn-lt"/>
              </a:rPr>
              <a:t>nietykalność</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majątkowa</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mieszczan</a:t>
            </a:r>
            <a:r>
              <a:rPr lang="en-US" sz="2000">
                <a:solidFill>
                  <a:schemeClr val="tx1">
                    <a:lumMod val="85000"/>
                    <a:lumOff val="15000"/>
                  </a:schemeClr>
                </a:solidFill>
                <a:ea typeface="+mn-lt"/>
                <a:cs typeface="+mn-lt"/>
              </a:rPr>
              <a:t>;</a:t>
            </a:r>
          </a:p>
          <a:p>
            <a:pPr marL="285750" indent="-285750">
              <a:lnSpc>
                <a:spcPct val="90000"/>
              </a:lnSpc>
              <a:spcBef>
                <a:spcPct val="20000"/>
              </a:spcBef>
              <a:spcAft>
                <a:spcPts val="600"/>
              </a:spcAft>
              <a:buFont typeface="Arial,Sans-Serif"/>
              <a:buChar char="•"/>
            </a:pPr>
            <a:r>
              <a:rPr lang="en-US" sz="2000" err="1">
                <a:solidFill>
                  <a:schemeClr val="tx1">
                    <a:lumMod val="85000"/>
                    <a:lumOff val="15000"/>
                  </a:schemeClr>
                </a:solidFill>
                <a:ea typeface="+mn-lt"/>
                <a:cs typeface="+mn-lt"/>
              </a:rPr>
              <a:t>uzyskanie</a:t>
            </a:r>
            <a:r>
              <a:rPr lang="en-US" sz="2000">
                <a:solidFill>
                  <a:schemeClr val="tx1">
                    <a:lumMod val="85000"/>
                    <a:lumOff val="15000"/>
                  </a:schemeClr>
                </a:solidFill>
                <a:ea typeface="+mn-lt"/>
                <a:cs typeface="+mn-lt"/>
              </a:rPr>
              <a:t> przez </a:t>
            </a:r>
            <a:r>
              <a:rPr lang="en-US" sz="2000" err="1">
                <a:solidFill>
                  <a:schemeClr val="tx1">
                    <a:lumMod val="85000"/>
                    <a:lumOff val="15000"/>
                  </a:schemeClr>
                </a:solidFill>
                <a:ea typeface="+mn-lt"/>
                <a:cs typeface="+mn-lt"/>
              </a:rPr>
              <a:t>mieszczan</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możliwość</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przyjmowania</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stopni</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oficerskich</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i</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nobilitacji</a:t>
            </a:r>
            <a:r>
              <a:rPr lang="en-US" sz="2000">
                <a:solidFill>
                  <a:schemeClr val="tx1">
                    <a:lumMod val="85000"/>
                    <a:lumOff val="15000"/>
                  </a:schemeClr>
                </a:solidFill>
                <a:ea typeface="+mn-lt"/>
                <a:cs typeface="+mn-lt"/>
              </a:rPr>
              <a:t>; </a:t>
            </a:r>
          </a:p>
          <a:p>
            <a:pPr marL="285750" indent="-285750">
              <a:lnSpc>
                <a:spcPct val="90000"/>
              </a:lnSpc>
              <a:spcBef>
                <a:spcPct val="20000"/>
              </a:spcBef>
              <a:spcAft>
                <a:spcPts val="600"/>
              </a:spcAft>
              <a:buFont typeface="Arial,Sans-Serif"/>
              <a:buChar char="•"/>
            </a:pPr>
            <a:r>
              <a:rPr lang="en-US" sz="2000" err="1">
                <a:solidFill>
                  <a:schemeClr val="tx1">
                    <a:lumMod val="85000"/>
                    <a:lumOff val="15000"/>
                  </a:schemeClr>
                </a:solidFill>
                <a:ea typeface="+mn-lt"/>
                <a:cs typeface="+mn-lt"/>
              </a:rPr>
              <a:t>wyłączenia</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miast</a:t>
            </a:r>
            <a:r>
              <a:rPr lang="en-US" sz="2000">
                <a:solidFill>
                  <a:schemeClr val="tx1">
                    <a:lumMod val="85000"/>
                    <a:lumOff val="15000"/>
                  </a:schemeClr>
                </a:solidFill>
                <a:ea typeface="+mn-lt"/>
                <a:cs typeface="+mn-lt"/>
              </a:rPr>
              <a:t> </a:t>
            </a:r>
            <a:r>
              <a:rPr lang="pl-PL" sz="2000">
                <a:solidFill>
                  <a:schemeClr val="tx1">
                    <a:lumMod val="85000"/>
                    <a:lumOff val="15000"/>
                  </a:schemeClr>
                </a:solidFill>
                <a:ea typeface="+mn-lt"/>
                <a:cs typeface="+mn-lt"/>
              </a:rPr>
              <a:t>s</a:t>
            </a:r>
            <a:r>
              <a:rPr lang="en-US" sz="2000">
                <a:solidFill>
                  <a:schemeClr val="tx1">
                    <a:lumMod val="85000"/>
                    <a:lumOff val="15000"/>
                  </a:schemeClr>
                </a:solidFill>
                <a:ea typeface="+mn-lt"/>
                <a:cs typeface="+mn-lt"/>
              </a:rPr>
              <a:t>pod </a:t>
            </a:r>
            <a:r>
              <a:rPr lang="en-US" sz="2000" err="1">
                <a:solidFill>
                  <a:schemeClr val="tx1">
                    <a:lumMod val="85000"/>
                    <a:lumOff val="15000"/>
                  </a:schemeClr>
                </a:solidFill>
                <a:ea typeface="+mn-lt"/>
                <a:cs typeface="+mn-lt"/>
              </a:rPr>
              <a:t>kontroli</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urzędników</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szlacheckich</a:t>
            </a:r>
            <a:r>
              <a:rPr lang="en-US" sz="2000">
                <a:solidFill>
                  <a:schemeClr val="tx1">
                    <a:lumMod val="85000"/>
                    <a:lumOff val="15000"/>
                  </a:schemeClr>
                </a:solidFill>
                <a:ea typeface="+mn-lt"/>
                <a:cs typeface="+mn-lt"/>
              </a:rPr>
              <a:t>, a </a:t>
            </a:r>
            <a:r>
              <a:rPr lang="en-US" sz="2000" err="1">
                <a:solidFill>
                  <a:schemeClr val="tx1">
                    <a:lumMod val="85000"/>
                    <a:lumOff val="15000"/>
                  </a:schemeClr>
                </a:solidFill>
                <a:ea typeface="+mn-lt"/>
                <a:cs typeface="+mn-lt"/>
              </a:rPr>
              <a:t>jedynie</a:t>
            </a:r>
            <a:r>
              <a:rPr lang="en-US" sz="2000">
                <a:solidFill>
                  <a:schemeClr val="tx1">
                    <a:lumMod val="85000"/>
                    <a:lumOff val="15000"/>
                  </a:schemeClr>
                </a:solidFill>
                <a:ea typeface="+mn-lt"/>
                <a:cs typeface="+mn-lt"/>
              </a:rPr>
              <a:t> ich </a:t>
            </a:r>
            <a:r>
              <a:rPr lang="en-US" sz="2000" err="1">
                <a:solidFill>
                  <a:schemeClr val="tx1">
                    <a:lumMod val="85000"/>
                    <a:lumOff val="15000"/>
                  </a:schemeClr>
                </a:solidFill>
                <a:ea typeface="+mn-lt"/>
                <a:cs typeface="+mn-lt"/>
              </a:rPr>
              <a:t>reprezentanci</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mogli</a:t>
            </a:r>
            <a:r>
              <a:rPr lang="en-US" sz="2000">
                <a:solidFill>
                  <a:schemeClr val="tx1">
                    <a:lumMod val="85000"/>
                    <a:lumOff val="15000"/>
                  </a:schemeClr>
                </a:solidFill>
                <a:ea typeface="+mn-lt"/>
                <a:cs typeface="+mn-lt"/>
              </a:rPr>
              <a:t>   </a:t>
            </a:r>
            <a:r>
              <a:rPr lang="en-US" sz="2000" err="1">
                <a:solidFill>
                  <a:schemeClr val="tx1">
                    <a:lumMod val="85000"/>
                    <a:lumOff val="15000"/>
                  </a:schemeClr>
                </a:solidFill>
                <a:ea typeface="+mn-lt"/>
                <a:cs typeface="+mn-lt"/>
              </a:rPr>
              <a:t>zasiadać</a:t>
            </a:r>
            <a:r>
              <a:rPr lang="en-US" sz="2000">
                <a:solidFill>
                  <a:schemeClr val="tx1">
                    <a:lumMod val="85000"/>
                    <a:lumOff val="15000"/>
                  </a:schemeClr>
                </a:solidFill>
                <a:ea typeface="+mn-lt"/>
                <a:cs typeface="+mn-lt"/>
              </a:rPr>
              <a:t> w </a:t>
            </a:r>
            <a:r>
              <a:rPr lang="en-US" sz="2000" err="1">
                <a:solidFill>
                  <a:schemeClr val="tx1">
                    <a:lumMod val="85000"/>
                    <a:lumOff val="15000"/>
                  </a:schemeClr>
                </a:solidFill>
                <a:ea typeface="+mn-lt"/>
                <a:cs typeface="+mn-lt"/>
              </a:rPr>
              <a:t>radzie</a:t>
            </a:r>
            <a:r>
              <a:rPr lang="en-US" sz="2000">
                <a:solidFill>
                  <a:schemeClr val="tx1">
                    <a:lumMod val="85000"/>
                    <a:lumOff val="15000"/>
                  </a:schemeClr>
                </a:solidFill>
                <a:ea typeface="+mn-lt"/>
                <a:cs typeface="+mn-lt"/>
              </a:rPr>
              <a:t>; </a:t>
            </a:r>
            <a:endParaRPr lang="en-US" sz="2000">
              <a:solidFill>
                <a:schemeClr val="tx1">
                  <a:lumMod val="85000"/>
                  <a:lumOff val="15000"/>
                </a:schemeClr>
              </a:solidFill>
            </a:endParaRPr>
          </a:p>
        </p:txBody>
      </p:sp>
    </p:spTree>
    <p:extLst>
      <p:ext uri="{BB962C8B-B14F-4D97-AF65-F5344CB8AC3E}">
        <p14:creationId xmlns:p14="http://schemas.microsoft.com/office/powerpoint/2010/main" val="2040058348"/>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9BD154-3CA0-46DD-A0BD-A877DF56D6F9}"/>
              </a:ext>
            </a:extLst>
          </p:cNvPr>
          <p:cNvSpPr txBox="1"/>
          <p:nvPr/>
        </p:nvSpPr>
        <p:spPr>
          <a:xfrm>
            <a:off x="1259457" y="856891"/>
            <a:ext cx="1129772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err="1"/>
              <a:t>Główni</a:t>
            </a:r>
            <a:r>
              <a:rPr lang="en-US" sz="6600" b="1"/>
              <a:t> </a:t>
            </a:r>
            <a:r>
              <a:rPr lang="en-US" sz="6600" b="1" err="1"/>
              <a:t>autorzy</a:t>
            </a:r>
            <a:r>
              <a:rPr lang="en-US" sz="6600" b="1"/>
              <a:t> </a:t>
            </a:r>
            <a:r>
              <a:rPr lang="en-US" sz="6600" b="1" err="1"/>
              <a:t>konstytucji</a:t>
            </a:r>
            <a:endParaRPr lang="en-US" sz="6000" b="1"/>
          </a:p>
        </p:txBody>
      </p:sp>
      <p:pic>
        <p:nvPicPr>
          <p:cNvPr id="6" name="Picture 6">
            <a:extLst>
              <a:ext uri="{FF2B5EF4-FFF2-40B4-BE49-F238E27FC236}">
                <a16:creationId xmlns:a16="http://schemas.microsoft.com/office/drawing/2014/main" id="{74ECA5C5-74E2-4477-884E-6FF5D5EE04C1}"/>
              </a:ext>
            </a:extLst>
          </p:cNvPr>
          <p:cNvPicPr>
            <a:picLocks noChangeAspect="1"/>
          </p:cNvPicPr>
          <p:nvPr/>
        </p:nvPicPr>
        <p:blipFill>
          <a:blip r:embed="rId2"/>
          <a:stretch>
            <a:fillRect/>
          </a:stretch>
        </p:blipFill>
        <p:spPr>
          <a:xfrm>
            <a:off x="1029419" y="2167490"/>
            <a:ext cx="2743200" cy="3922776"/>
          </a:xfrm>
          <a:prstGeom prst="rect">
            <a:avLst/>
          </a:prstGeom>
        </p:spPr>
      </p:pic>
      <p:pic>
        <p:nvPicPr>
          <p:cNvPr id="7" name="Picture 7">
            <a:extLst>
              <a:ext uri="{FF2B5EF4-FFF2-40B4-BE49-F238E27FC236}">
                <a16:creationId xmlns:a16="http://schemas.microsoft.com/office/drawing/2014/main" id="{946FA841-5AA7-4788-97A4-0DF24EE56AB9}"/>
              </a:ext>
            </a:extLst>
          </p:cNvPr>
          <p:cNvPicPr>
            <a:picLocks noChangeAspect="1"/>
          </p:cNvPicPr>
          <p:nvPr/>
        </p:nvPicPr>
        <p:blipFill>
          <a:blip r:embed="rId3"/>
          <a:stretch>
            <a:fillRect/>
          </a:stretch>
        </p:blipFill>
        <p:spPr>
          <a:xfrm>
            <a:off x="4580626" y="2251076"/>
            <a:ext cx="2743199" cy="3333508"/>
          </a:xfrm>
          <a:prstGeom prst="rect">
            <a:avLst/>
          </a:prstGeom>
        </p:spPr>
      </p:pic>
      <p:pic>
        <p:nvPicPr>
          <p:cNvPr id="8" name="Picture 8">
            <a:extLst>
              <a:ext uri="{FF2B5EF4-FFF2-40B4-BE49-F238E27FC236}">
                <a16:creationId xmlns:a16="http://schemas.microsoft.com/office/drawing/2014/main" id="{47B07E38-177E-4170-B519-B9218D07BB23}"/>
              </a:ext>
            </a:extLst>
          </p:cNvPr>
          <p:cNvPicPr>
            <a:picLocks noChangeAspect="1"/>
          </p:cNvPicPr>
          <p:nvPr/>
        </p:nvPicPr>
        <p:blipFill>
          <a:blip r:embed="rId4"/>
          <a:stretch>
            <a:fillRect/>
          </a:stretch>
        </p:blipFill>
        <p:spPr>
          <a:xfrm>
            <a:off x="8275607" y="2167490"/>
            <a:ext cx="2743199" cy="3759472"/>
          </a:xfrm>
          <a:prstGeom prst="rect">
            <a:avLst/>
          </a:prstGeom>
        </p:spPr>
      </p:pic>
    </p:spTree>
    <p:extLst>
      <p:ext uri="{BB962C8B-B14F-4D97-AF65-F5344CB8AC3E}">
        <p14:creationId xmlns:p14="http://schemas.microsoft.com/office/powerpoint/2010/main" val="740499884"/>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0FA82-FB14-4213-9559-1F5F1ABAE352}"/>
              </a:ext>
            </a:extLst>
          </p:cNvPr>
          <p:cNvSpPr>
            <a:spLocks noGrp="1"/>
          </p:cNvSpPr>
          <p:nvPr>
            <p:ph type="title"/>
          </p:nvPr>
        </p:nvSpPr>
        <p:spPr>
          <a:xfrm>
            <a:off x="804981" y="1618572"/>
            <a:ext cx="4494832" cy="1371600"/>
          </a:xfrm>
        </p:spPr>
        <p:txBody>
          <a:bodyPr>
            <a:noAutofit/>
          </a:bodyPr>
          <a:lstStyle/>
          <a:p>
            <a:r>
              <a:rPr lang="en-US" sz="4800" b="1"/>
              <a:t>Stanisław August Poniatowski</a:t>
            </a:r>
          </a:p>
        </p:txBody>
      </p:sp>
      <p:sp>
        <p:nvSpPr>
          <p:cNvPr id="3" name="Content Placeholder 2">
            <a:extLst>
              <a:ext uri="{FF2B5EF4-FFF2-40B4-BE49-F238E27FC236}">
                <a16:creationId xmlns:a16="http://schemas.microsoft.com/office/drawing/2014/main" id="{E236256A-5ACC-4061-A3E5-E4F09E9A952E}"/>
              </a:ext>
            </a:extLst>
          </p:cNvPr>
          <p:cNvSpPr>
            <a:spLocks noGrp="1"/>
          </p:cNvSpPr>
          <p:nvPr>
            <p:ph idx="1"/>
          </p:nvPr>
        </p:nvSpPr>
        <p:spPr>
          <a:xfrm>
            <a:off x="7273347" y="982131"/>
            <a:ext cx="3614787" cy="4893735"/>
          </a:xfrm>
        </p:spPr>
        <p:txBody>
          <a:bodyPr/>
          <a:lstStyle/>
          <a:p>
            <a:endParaRPr lang="en-US"/>
          </a:p>
        </p:txBody>
      </p:sp>
      <p:sp>
        <p:nvSpPr>
          <p:cNvPr id="4" name="Text Placeholder 3">
            <a:extLst>
              <a:ext uri="{FF2B5EF4-FFF2-40B4-BE49-F238E27FC236}">
                <a16:creationId xmlns:a16="http://schemas.microsoft.com/office/drawing/2014/main" id="{E27AF316-B998-4EF0-8023-DA9CFFE556D8}"/>
              </a:ext>
            </a:extLst>
          </p:cNvPr>
          <p:cNvSpPr>
            <a:spLocks noGrp="1"/>
          </p:cNvSpPr>
          <p:nvPr>
            <p:ph type="body" sz="half" idx="2"/>
          </p:nvPr>
        </p:nvSpPr>
        <p:spPr>
          <a:xfrm>
            <a:off x="618075" y="2887291"/>
            <a:ext cx="5803172" cy="3186026"/>
          </a:xfrm>
        </p:spPr>
        <p:txBody>
          <a:bodyPr vert="horz" lIns="91440" tIns="45720" rIns="91440" bIns="45720" rtlCol="0" anchor="t">
            <a:noAutofit/>
          </a:bodyPr>
          <a:lstStyle/>
          <a:p>
            <a:r>
              <a:rPr lang="en-US" sz="1900" err="1">
                <a:solidFill>
                  <a:schemeClr val="tx1"/>
                </a:solidFill>
                <a:ea typeface="+mn-lt"/>
                <a:cs typeface="+mn-lt"/>
              </a:rPr>
              <a:t>król</a:t>
            </a:r>
            <a:r>
              <a:rPr lang="en-US" sz="1900">
                <a:solidFill>
                  <a:schemeClr val="tx1"/>
                </a:solidFill>
                <a:ea typeface="+mn-lt"/>
                <a:cs typeface="+mn-lt"/>
              </a:rPr>
              <a:t> Polski w </a:t>
            </a:r>
            <a:r>
              <a:rPr lang="en-US" sz="1900" err="1">
                <a:solidFill>
                  <a:schemeClr val="tx1"/>
                </a:solidFill>
                <a:ea typeface="+mn-lt"/>
                <a:cs typeface="+mn-lt"/>
              </a:rPr>
              <a:t>latach</a:t>
            </a:r>
            <a:r>
              <a:rPr lang="en-US" sz="1900">
                <a:solidFill>
                  <a:schemeClr val="tx1"/>
                </a:solidFill>
                <a:ea typeface="+mn-lt"/>
                <a:cs typeface="+mn-lt"/>
              </a:rPr>
              <a:t> 1764–1795, </a:t>
            </a:r>
            <a:r>
              <a:rPr lang="en-US" sz="1900" err="1">
                <a:solidFill>
                  <a:schemeClr val="tx1"/>
                </a:solidFill>
                <a:ea typeface="+mn-lt"/>
                <a:cs typeface="+mn-lt"/>
              </a:rPr>
              <a:t>ostatni</a:t>
            </a:r>
            <a:r>
              <a:rPr lang="en-US" sz="1900">
                <a:solidFill>
                  <a:schemeClr val="tx1"/>
                </a:solidFill>
                <a:ea typeface="+mn-lt"/>
                <a:cs typeface="+mn-lt"/>
              </a:rPr>
              <a:t> </a:t>
            </a:r>
            <a:r>
              <a:rPr lang="en-US" sz="1900" err="1">
                <a:solidFill>
                  <a:schemeClr val="tx1"/>
                </a:solidFill>
                <a:ea typeface="+mn-lt"/>
                <a:cs typeface="+mn-lt"/>
              </a:rPr>
              <a:t>władca</a:t>
            </a:r>
            <a:r>
              <a:rPr lang="en-US" sz="1900">
                <a:solidFill>
                  <a:schemeClr val="tx1"/>
                </a:solidFill>
                <a:ea typeface="+mn-lt"/>
                <a:cs typeface="+mn-lt"/>
              </a:rPr>
              <a:t> </a:t>
            </a:r>
            <a:r>
              <a:rPr lang="en-US" sz="1900" err="1">
                <a:solidFill>
                  <a:schemeClr val="tx1"/>
                </a:solidFill>
                <a:ea typeface="+mn-lt"/>
                <a:cs typeface="+mn-lt"/>
              </a:rPr>
              <a:t>Rzeczypospolitej</a:t>
            </a:r>
            <a:r>
              <a:rPr lang="en-US" sz="1900">
                <a:solidFill>
                  <a:schemeClr val="tx1"/>
                </a:solidFill>
                <a:ea typeface="+mn-lt"/>
                <a:cs typeface="+mn-lt"/>
              </a:rPr>
              <a:t> </a:t>
            </a:r>
            <a:r>
              <a:rPr lang="en-US" sz="1900" err="1">
                <a:solidFill>
                  <a:schemeClr val="tx1"/>
                </a:solidFill>
                <a:ea typeface="+mn-lt"/>
                <a:cs typeface="+mn-lt"/>
              </a:rPr>
              <a:t>Obojga</a:t>
            </a:r>
            <a:r>
              <a:rPr lang="en-US" sz="1900">
                <a:solidFill>
                  <a:schemeClr val="tx1"/>
                </a:solidFill>
                <a:ea typeface="+mn-lt"/>
                <a:cs typeface="+mn-lt"/>
              </a:rPr>
              <a:t> </a:t>
            </a:r>
            <a:r>
              <a:rPr lang="en-US" sz="1900" err="1">
                <a:solidFill>
                  <a:schemeClr val="tx1"/>
                </a:solidFill>
                <a:ea typeface="+mn-lt"/>
                <a:cs typeface="+mn-lt"/>
              </a:rPr>
              <a:t>Narodów</a:t>
            </a:r>
            <a:r>
              <a:rPr lang="en-US" sz="1900">
                <a:solidFill>
                  <a:schemeClr val="tx1"/>
                </a:solidFill>
                <a:ea typeface="+mn-lt"/>
                <a:cs typeface="+mn-lt"/>
              </a:rPr>
              <a:t>. </a:t>
            </a:r>
            <a:r>
              <a:rPr lang="en-US" sz="1900" err="1">
                <a:solidFill>
                  <a:schemeClr val="tx1"/>
                </a:solidFill>
                <a:ea typeface="+mn-lt"/>
                <a:cs typeface="+mn-lt"/>
              </a:rPr>
              <a:t>Ocena</a:t>
            </a:r>
            <a:r>
              <a:rPr lang="en-US" sz="1900">
                <a:solidFill>
                  <a:schemeClr val="tx1"/>
                </a:solidFill>
                <a:ea typeface="+mn-lt"/>
                <a:cs typeface="+mn-lt"/>
              </a:rPr>
              <a:t> </a:t>
            </a:r>
            <a:r>
              <a:rPr lang="en-US" sz="1900" err="1">
                <a:solidFill>
                  <a:schemeClr val="tx1"/>
                </a:solidFill>
                <a:ea typeface="+mn-lt"/>
                <a:cs typeface="+mn-lt"/>
              </a:rPr>
              <a:t>jego</a:t>
            </a:r>
            <a:r>
              <a:rPr lang="en-US" sz="1900">
                <a:solidFill>
                  <a:schemeClr val="tx1"/>
                </a:solidFill>
                <a:ea typeface="+mn-lt"/>
                <a:cs typeface="+mn-lt"/>
              </a:rPr>
              <a:t> </a:t>
            </a:r>
            <a:r>
              <a:rPr lang="en-US" sz="1900" err="1">
                <a:solidFill>
                  <a:schemeClr val="tx1"/>
                </a:solidFill>
                <a:ea typeface="+mn-lt"/>
                <a:cs typeface="+mn-lt"/>
              </a:rPr>
              <a:t>panowania</a:t>
            </a:r>
            <a:r>
              <a:rPr lang="en-US" sz="1900">
                <a:solidFill>
                  <a:schemeClr val="tx1"/>
                </a:solidFill>
                <a:ea typeface="+mn-lt"/>
                <a:cs typeface="+mn-lt"/>
              </a:rPr>
              <a:t> </a:t>
            </a:r>
            <a:r>
              <a:rPr lang="en-US" sz="1900" err="1">
                <a:solidFill>
                  <a:schemeClr val="tx1"/>
                </a:solidFill>
                <a:ea typeface="+mn-lt"/>
                <a:cs typeface="+mn-lt"/>
              </a:rPr>
              <a:t>pozostaje</a:t>
            </a:r>
            <a:r>
              <a:rPr lang="en-US" sz="1900">
                <a:solidFill>
                  <a:schemeClr val="tx1"/>
                </a:solidFill>
                <a:ea typeface="+mn-lt"/>
                <a:cs typeface="+mn-lt"/>
              </a:rPr>
              <a:t> </a:t>
            </a:r>
            <a:r>
              <a:rPr lang="en-US" sz="1900" err="1">
                <a:solidFill>
                  <a:schemeClr val="tx1"/>
                </a:solidFill>
                <a:ea typeface="+mn-lt"/>
                <a:cs typeface="+mn-lt"/>
              </a:rPr>
              <a:t>przedmiotem</a:t>
            </a:r>
            <a:r>
              <a:rPr lang="en-US" sz="1900">
                <a:solidFill>
                  <a:schemeClr val="tx1"/>
                </a:solidFill>
                <a:ea typeface="+mn-lt"/>
                <a:cs typeface="+mn-lt"/>
              </a:rPr>
              <a:t> </a:t>
            </a:r>
            <a:r>
              <a:rPr lang="en-US" sz="1900" err="1">
                <a:solidFill>
                  <a:schemeClr val="tx1"/>
                </a:solidFill>
                <a:ea typeface="+mn-lt"/>
                <a:cs typeface="+mn-lt"/>
              </a:rPr>
              <a:t>sporów</a:t>
            </a:r>
            <a:r>
              <a:rPr lang="en-US" sz="1900">
                <a:solidFill>
                  <a:schemeClr val="tx1"/>
                </a:solidFill>
                <a:ea typeface="+mn-lt"/>
                <a:cs typeface="+mn-lt"/>
              </a:rPr>
              <a:t>. </a:t>
            </a:r>
            <a:r>
              <a:rPr lang="en-US" sz="1900" err="1">
                <a:solidFill>
                  <a:schemeClr val="tx1"/>
                </a:solidFill>
                <a:ea typeface="+mn-lt"/>
                <a:cs typeface="+mn-lt"/>
              </a:rPr>
              <a:t>Doceniany</a:t>
            </a:r>
            <a:r>
              <a:rPr lang="en-US" sz="1900">
                <a:solidFill>
                  <a:schemeClr val="tx1"/>
                </a:solidFill>
                <a:ea typeface="+mn-lt"/>
                <a:cs typeface="+mn-lt"/>
              </a:rPr>
              <a:t> </a:t>
            </a:r>
            <a:r>
              <a:rPr lang="en-US" sz="1900" err="1">
                <a:solidFill>
                  <a:schemeClr val="tx1"/>
                </a:solidFill>
                <a:ea typeface="+mn-lt"/>
                <a:cs typeface="+mn-lt"/>
              </a:rPr>
              <a:t>jako</a:t>
            </a:r>
            <a:r>
              <a:rPr lang="en-US" sz="1900">
                <a:solidFill>
                  <a:schemeClr val="tx1"/>
                </a:solidFill>
                <a:ea typeface="+mn-lt"/>
                <a:cs typeface="+mn-lt"/>
              </a:rPr>
              <a:t> </a:t>
            </a:r>
            <a:r>
              <a:rPr lang="en-US" sz="1900" err="1">
                <a:solidFill>
                  <a:schemeClr val="tx1"/>
                </a:solidFill>
                <a:ea typeface="+mn-lt"/>
                <a:cs typeface="+mn-lt"/>
              </a:rPr>
              <a:t>inicjator</a:t>
            </a:r>
            <a:r>
              <a:rPr lang="en-US" sz="1900">
                <a:solidFill>
                  <a:schemeClr val="tx1"/>
                </a:solidFill>
                <a:ea typeface="+mn-lt"/>
                <a:cs typeface="+mn-lt"/>
              </a:rPr>
              <a:t> </a:t>
            </a:r>
            <a:r>
              <a:rPr lang="en-US" sz="1900" err="1">
                <a:solidFill>
                  <a:schemeClr val="tx1"/>
                </a:solidFill>
                <a:ea typeface="+mn-lt"/>
                <a:cs typeface="+mn-lt"/>
              </a:rPr>
              <a:t>i</a:t>
            </a:r>
            <a:r>
              <a:rPr lang="en-US" sz="1900">
                <a:solidFill>
                  <a:schemeClr val="tx1"/>
                </a:solidFill>
                <a:ea typeface="+mn-lt"/>
                <a:cs typeface="+mn-lt"/>
              </a:rPr>
              <a:t> </a:t>
            </a:r>
            <a:r>
              <a:rPr lang="en-US" sz="1900" err="1">
                <a:solidFill>
                  <a:schemeClr val="tx1"/>
                </a:solidFill>
                <a:ea typeface="+mn-lt"/>
                <a:cs typeface="+mn-lt"/>
              </a:rPr>
              <a:t>współautor</a:t>
            </a:r>
            <a:r>
              <a:rPr lang="en-US" sz="1900">
                <a:solidFill>
                  <a:schemeClr val="tx1"/>
                </a:solidFill>
                <a:ea typeface="+mn-lt"/>
                <a:cs typeface="+mn-lt"/>
              </a:rPr>
              <a:t> reform </a:t>
            </a:r>
            <a:r>
              <a:rPr lang="en-US" sz="1900" err="1">
                <a:solidFill>
                  <a:schemeClr val="tx1"/>
                </a:solidFill>
                <a:ea typeface="+mn-lt"/>
                <a:cs typeface="+mn-lt"/>
              </a:rPr>
              <a:t>ustrojowych</a:t>
            </a:r>
            <a:r>
              <a:rPr lang="en-US" sz="1900">
                <a:solidFill>
                  <a:schemeClr val="tx1"/>
                </a:solidFill>
                <a:ea typeface="+mn-lt"/>
                <a:cs typeface="+mn-lt"/>
              </a:rPr>
              <a:t> </a:t>
            </a:r>
            <a:r>
              <a:rPr lang="en-US" sz="1900" err="1">
                <a:solidFill>
                  <a:schemeClr val="tx1"/>
                </a:solidFill>
                <a:ea typeface="+mn-lt"/>
                <a:cs typeface="+mn-lt"/>
              </a:rPr>
              <a:t>przeprowadzonych</a:t>
            </a:r>
            <a:r>
              <a:rPr lang="en-US" sz="1900">
                <a:solidFill>
                  <a:schemeClr val="tx1"/>
                </a:solidFill>
                <a:ea typeface="+mn-lt"/>
                <a:cs typeface="+mn-lt"/>
              </a:rPr>
              <a:t> przez Sejm </a:t>
            </a:r>
            <a:r>
              <a:rPr lang="en-US" sz="1900" err="1">
                <a:solidFill>
                  <a:schemeClr val="tx1"/>
                </a:solidFill>
                <a:ea typeface="+mn-lt"/>
                <a:cs typeface="+mn-lt"/>
              </a:rPr>
              <a:t>Czteroletni</a:t>
            </a:r>
            <a:r>
              <a:rPr lang="en-US" sz="1900">
                <a:solidFill>
                  <a:schemeClr val="tx1"/>
                </a:solidFill>
                <a:ea typeface="+mn-lt"/>
                <a:cs typeface="+mn-lt"/>
              </a:rPr>
              <a:t>, </a:t>
            </a:r>
            <a:r>
              <a:rPr lang="en-US" sz="1900" err="1">
                <a:solidFill>
                  <a:schemeClr val="tx1"/>
                </a:solidFill>
                <a:ea typeface="+mn-lt"/>
                <a:cs typeface="+mn-lt"/>
              </a:rPr>
              <a:t>jeden</a:t>
            </a:r>
            <a:r>
              <a:rPr lang="en-US" sz="1900">
                <a:solidFill>
                  <a:schemeClr val="tx1"/>
                </a:solidFill>
                <a:ea typeface="+mn-lt"/>
                <a:cs typeface="+mn-lt"/>
              </a:rPr>
              <a:t> z </a:t>
            </a:r>
            <a:r>
              <a:rPr lang="en-US" sz="1900" err="1">
                <a:solidFill>
                  <a:schemeClr val="tx1"/>
                </a:solidFill>
                <a:ea typeface="+mn-lt"/>
                <a:cs typeface="+mn-lt"/>
              </a:rPr>
              <a:t>głównych</a:t>
            </a:r>
            <a:r>
              <a:rPr lang="en-US" sz="1900">
                <a:solidFill>
                  <a:schemeClr val="tx1"/>
                </a:solidFill>
                <a:ea typeface="+mn-lt"/>
                <a:cs typeface="+mn-lt"/>
              </a:rPr>
              <a:t> </a:t>
            </a:r>
            <a:r>
              <a:rPr lang="en-US" sz="1900" err="1">
                <a:solidFill>
                  <a:schemeClr val="tx1"/>
                </a:solidFill>
                <a:ea typeface="+mn-lt"/>
                <a:cs typeface="+mn-lt"/>
              </a:rPr>
              <a:t>autorów</a:t>
            </a:r>
            <a:r>
              <a:rPr lang="en-US" sz="1900">
                <a:solidFill>
                  <a:schemeClr val="tx1"/>
                </a:solidFill>
                <a:ea typeface="+mn-lt"/>
                <a:cs typeface="+mn-lt"/>
              </a:rPr>
              <a:t> </a:t>
            </a:r>
            <a:r>
              <a:rPr lang="en-US" sz="1900" err="1">
                <a:solidFill>
                  <a:schemeClr val="tx1"/>
                </a:solidFill>
                <a:ea typeface="+mn-lt"/>
                <a:cs typeface="+mn-lt"/>
              </a:rPr>
              <a:t>Konstytucji</a:t>
            </a:r>
            <a:r>
              <a:rPr lang="en-US" sz="1900">
                <a:solidFill>
                  <a:schemeClr val="tx1"/>
                </a:solidFill>
                <a:ea typeface="+mn-lt"/>
                <a:cs typeface="+mn-lt"/>
              </a:rPr>
              <a:t> 3 Maja </a:t>
            </a:r>
            <a:r>
              <a:rPr lang="en-US" sz="1900" err="1">
                <a:solidFill>
                  <a:schemeClr val="tx1"/>
                </a:solidFill>
                <a:ea typeface="+mn-lt"/>
                <a:cs typeface="+mn-lt"/>
              </a:rPr>
              <a:t>oraz</a:t>
            </a:r>
            <a:r>
              <a:rPr lang="en-US" sz="1900">
                <a:solidFill>
                  <a:schemeClr val="tx1"/>
                </a:solidFill>
                <a:ea typeface="+mn-lt"/>
                <a:cs typeface="+mn-lt"/>
              </a:rPr>
              <a:t> </a:t>
            </a:r>
            <a:r>
              <a:rPr lang="en-US" sz="1900" err="1">
                <a:solidFill>
                  <a:schemeClr val="tx1"/>
                </a:solidFill>
                <a:ea typeface="+mn-lt"/>
                <a:cs typeface="+mn-lt"/>
              </a:rPr>
              <a:t>jako</a:t>
            </a:r>
            <a:r>
              <a:rPr lang="en-US" sz="1900">
                <a:solidFill>
                  <a:schemeClr val="tx1"/>
                </a:solidFill>
                <a:ea typeface="+mn-lt"/>
                <a:cs typeface="+mn-lt"/>
              </a:rPr>
              <a:t> </a:t>
            </a:r>
            <a:r>
              <a:rPr lang="en-US" sz="1900" err="1">
                <a:solidFill>
                  <a:schemeClr val="tx1"/>
                </a:solidFill>
                <a:ea typeface="+mn-lt"/>
                <a:cs typeface="+mn-lt"/>
              </a:rPr>
              <a:t>mecenas</a:t>
            </a:r>
            <a:r>
              <a:rPr lang="en-US" sz="1900">
                <a:solidFill>
                  <a:schemeClr val="tx1"/>
                </a:solidFill>
                <a:ea typeface="+mn-lt"/>
                <a:cs typeface="+mn-lt"/>
              </a:rPr>
              <a:t> </a:t>
            </a:r>
            <a:r>
              <a:rPr lang="en-US" sz="1900" err="1">
                <a:solidFill>
                  <a:schemeClr val="tx1"/>
                </a:solidFill>
                <a:ea typeface="+mn-lt"/>
                <a:cs typeface="+mn-lt"/>
              </a:rPr>
              <a:t>nauki</a:t>
            </a:r>
            <a:r>
              <a:rPr lang="en-US" sz="1900">
                <a:solidFill>
                  <a:schemeClr val="tx1"/>
                </a:solidFill>
                <a:ea typeface="+mn-lt"/>
                <a:cs typeface="+mn-lt"/>
              </a:rPr>
              <a:t> </a:t>
            </a:r>
            <a:r>
              <a:rPr lang="en-US" sz="1900" err="1">
                <a:solidFill>
                  <a:schemeClr val="tx1"/>
                </a:solidFill>
                <a:ea typeface="+mn-lt"/>
                <a:cs typeface="+mn-lt"/>
              </a:rPr>
              <a:t>i</a:t>
            </a:r>
            <a:r>
              <a:rPr lang="en-US" sz="1900">
                <a:solidFill>
                  <a:schemeClr val="tx1"/>
                </a:solidFill>
                <a:ea typeface="+mn-lt"/>
                <a:cs typeface="+mn-lt"/>
              </a:rPr>
              <a:t> </a:t>
            </a:r>
            <a:r>
              <a:rPr lang="en-US" sz="1900" err="1">
                <a:solidFill>
                  <a:schemeClr val="tx1"/>
                </a:solidFill>
                <a:ea typeface="+mn-lt"/>
                <a:cs typeface="+mn-lt"/>
              </a:rPr>
              <a:t>sztuki</a:t>
            </a:r>
            <a:r>
              <a:rPr lang="en-US" sz="1900">
                <a:solidFill>
                  <a:schemeClr val="tx1"/>
                </a:solidFill>
                <a:ea typeface="+mn-lt"/>
                <a:cs typeface="+mn-lt"/>
              </a:rPr>
              <a:t>, Stanisław August </a:t>
            </a:r>
            <a:r>
              <a:rPr lang="en-US" sz="1900" err="1">
                <a:solidFill>
                  <a:schemeClr val="tx1"/>
                </a:solidFill>
                <a:ea typeface="+mn-lt"/>
                <a:cs typeface="+mn-lt"/>
              </a:rPr>
              <a:t>był</a:t>
            </a:r>
            <a:r>
              <a:rPr lang="en-US" sz="1900">
                <a:solidFill>
                  <a:schemeClr val="tx1"/>
                </a:solidFill>
                <a:ea typeface="+mn-lt"/>
                <a:cs typeface="+mn-lt"/>
              </a:rPr>
              <a:t> </a:t>
            </a:r>
            <a:r>
              <a:rPr lang="en-US" sz="1900" err="1">
                <a:solidFill>
                  <a:schemeClr val="tx1"/>
                </a:solidFill>
                <a:ea typeface="+mn-lt"/>
                <a:cs typeface="+mn-lt"/>
              </a:rPr>
              <a:t>równocześnie</a:t>
            </a:r>
            <a:r>
              <a:rPr lang="en-US" sz="1900">
                <a:solidFill>
                  <a:schemeClr val="tx1"/>
                </a:solidFill>
                <a:ea typeface="+mn-lt"/>
                <a:cs typeface="+mn-lt"/>
              </a:rPr>
              <a:t> </a:t>
            </a:r>
            <a:r>
              <a:rPr lang="en-US" sz="1900" err="1">
                <a:solidFill>
                  <a:schemeClr val="tx1"/>
                </a:solidFill>
                <a:ea typeface="+mn-lt"/>
                <a:cs typeface="+mn-lt"/>
              </a:rPr>
              <a:t>krytykowany</a:t>
            </a:r>
            <a:r>
              <a:rPr lang="en-US" sz="1900">
                <a:solidFill>
                  <a:schemeClr val="tx1"/>
                </a:solidFill>
                <a:ea typeface="+mn-lt"/>
                <a:cs typeface="+mn-lt"/>
              </a:rPr>
              <a:t> </a:t>
            </a:r>
            <a:r>
              <a:rPr lang="en-US" sz="1900" err="1">
                <a:solidFill>
                  <a:schemeClr val="tx1"/>
                </a:solidFill>
                <a:ea typeface="+mn-lt"/>
                <a:cs typeface="+mn-lt"/>
              </a:rPr>
              <a:t>jako</a:t>
            </a:r>
            <a:r>
              <a:rPr lang="en-US" sz="1900">
                <a:solidFill>
                  <a:schemeClr val="tx1"/>
                </a:solidFill>
                <a:ea typeface="+mn-lt"/>
                <a:cs typeface="+mn-lt"/>
              </a:rPr>
              <a:t> </a:t>
            </a:r>
            <a:r>
              <a:rPr lang="en-US" sz="1900" err="1">
                <a:solidFill>
                  <a:schemeClr val="tx1"/>
                </a:solidFill>
                <a:ea typeface="+mn-lt"/>
                <a:cs typeface="+mn-lt"/>
              </a:rPr>
              <a:t>król</a:t>
            </a:r>
            <a:r>
              <a:rPr lang="en-US" sz="1900">
                <a:solidFill>
                  <a:schemeClr val="tx1"/>
                </a:solidFill>
                <a:ea typeface="+mn-lt"/>
                <a:cs typeface="+mn-lt"/>
              </a:rPr>
              <a:t> </a:t>
            </a:r>
            <a:r>
              <a:rPr lang="en-US" sz="1900" err="1">
                <a:solidFill>
                  <a:schemeClr val="tx1"/>
                </a:solidFill>
                <a:ea typeface="+mn-lt"/>
                <a:cs typeface="+mn-lt"/>
              </a:rPr>
              <a:t>wybrany</a:t>
            </a:r>
            <a:r>
              <a:rPr lang="en-US" sz="1900">
                <a:solidFill>
                  <a:schemeClr val="tx1"/>
                </a:solidFill>
                <a:ea typeface="+mn-lt"/>
                <a:cs typeface="+mn-lt"/>
              </a:rPr>
              <a:t> </a:t>
            </a:r>
            <a:r>
              <a:rPr lang="en-US" sz="1900" err="1">
                <a:solidFill>
                  <a:schemeClr val="tx1"/>
                </a:solidFill>
                <a:ea typeface="+mn-lt"/>
                <a:cs typeface="+mn-lt"/>
              </a:rPr>
              <a:t>na</a:t>
            </a:r>
            <a:r>
              <a:rPr lang="en-US" sz="1900">
                <a:solidFill>
                  <a:schemeClr val="tx1"/>
                </a:solidFill>
                <a:ea typeface="+mn-lt"/>
                <a:cs typeface="+mn-lt"/>
              </a:rPr>
              <a:t> </a:t>
            </a:r>
            <a:r>
              <a:rPr lang="en-US" sz="1900" err="1">
                <a:solidFill>
                  <a:schemeClr val="tx1"/>
                </a:solidFill>
                <a:ea typeface="+mn-lt"/>
                <a:cs typeface="+mn-lt"/>
              </a:rPr>
              <a:t>tron</a:t>
            </a:r>
            <a:r>
              <a:rPr lang="en-US" sz="1900">
                <a:solidFill>
                  <a:schemeClr val="tx1"/>
                </a:solidFill>
                <a:ea typeface="+mn-lt"/>
                <a:cs typeface="+mn-lt"/>
              </a:rPr>
              <a:t> </a:t>
            </a:r>
            <a:r>
              <a:rPr lang="en-US" sz="1900" err="1">
                <a:solidFill>
                  <a:schemeClr val="tx1"/>
                </a:solidFill>
                <a:ea typeface="+mn-lt"/>
                <a:cs typeface="+mn-lt"/>
              </a:rPr>
              <a:t>polski</a:t>
            </a:r>
            <a:r>
              <a:rPr lang="en-US" sz="1900">
                <a:solidFill>
                  <a:schemeClr val="tx1"/>
                </a:solidFill>
                <a:ea typeface="+mn-lt"/>
                <a:cs typeface="+mn-lt"/>
              </a:rPr>
              <a:t> </a:t>
            </a:r>
            <a:r>
              <a:rPr lang="en-US" sz="1900" err="1">
                <a:solidFill>
                  <a:schemeClr val="tx1"/>
                </a:solidFill>
                <a:ea typeface="+mn-lt"/>
                <a:cs typeface="+mn-lt"/>
              </a:rPr>
              <a:t>dzięki</a:t>
            </a:r>
            <a:r>
              <a:rPr lang="en-US" sz="1900">
                <a:solidFill>
                  <a:schemeClr val="tx1"/>
                </a:solidFill>
                <a:ea typeface="+mn-lt"/>
                <a:cs typeface="+mn-lt"/>
              </a:rPr>
              <a:t> </a:t>
            </a:r>
            <a:r>
              <a:rPr lang="en-US" sz="1900" err="1">
                <a:solidFill>
                  <a:schemeClr val="tx1"/>
                </a:solidFill>
                <a:ea typeface="+mn-lt"/>
                <a:cs typeface="+mn-lt"/>
              </a:rPr>
              <a:t>poparciu</a:t>
            </a:r>
            <a:r>
              <a:rPr lang="en-US" sz="1900">
                <a:solidFill>
                  <a:schemeClr val="tx1"/>
                </a:solidFill>
                <a:ea typeface="+mn-lt"/>
                <a:cs typeface="+mn-lt"/>
              </a:rPr>
              <a:t> </a:t>
            </a:r>
            <a:r>
              <a:rPr lang="en-US" sz="1900" err="1">
                <a:solidFill>
                  <a:schemeClr val="tx1"/>
                </a:solidFill>
                <a:ea typeface="+mn-lt"/>
                <a:cs typeface="+mn-lt"/>
              </a:rPr>
              <a:t>cesarzowej</a:t>
            </a:r>
            <a:r>
              <a:rPr lang="en-US" sz="1900">
                <a:solidFill>
                  <a:schemeClr val="tx1"/>
                </a:solidFill>
                <a:ea typeface="+mn-lt"/>
                <a:cs typeface="+mn-lt"/>
              </a:rPr>
              <a:t> Imperium </a:t>
            </a:r>
            <a:r>
              <a:rPr lang="en-US" sz="1900" err="1">
                <a:solidFill>
                  <a:schemeClr val="tx1"/>
                </a:solidFill>
                <a:ea typeface="+mn-lt"/>
                <a:cs typeface="+mn-lt"/>
              </a:rPr>
              <a:t>Rosyjskiego</a:t>
            </a:r>
            <a:r>
              <a:rPr lang="en-US" sz="1900">
                <a:solidFill>
                  <a:schemeClr val="tx1"/>
                </a:solidFill>
                <a:ea typeface="+mn-lt"/>
                <a:cs typeface="+mn-lt"/>
              </a:rPr>
              <a:t> </a:t>
            </a:r>
            <a:r>
              <a:rPr lang="en-US" sz="1900" err="1">
                <a:solidFill>
                  <a:schemeClr val="tx1"/>
                </a:solidFill>
                <a:ea typeface="+mn-lt"/>
                <a:cs typeface="+mn-lt"/>
              </a:rPr>
              <a:t>Katarzyny</a:t>
            </a:r>
            <a:r>
              <a:rPr lang="en-US" sz="1900">
                <a:solidFill>
                  <a:schemeClr val="tx1"/>
                </a:solidFill>
                <a:ea typeface="+mn-lt"/>
                <a:cs typeface="+mn-lt"/>
              </a:rPr>
              <a:t> II, </a:t>
            </a:r>
            <a:r>
              <a:rPr lang="en-US" sz="1900" err="1">
                <a:solidFill>
                  <a:schemeClr val="tx1"/>
                </a:solidFill>
                <a:ea typeface="+mn-lt"/>
                <a:cs typeface="+mn-lt"/>
              </a:rPr>
              <a:t>oraz</a:t>
            </a:r>
            <a:r>
              <a:rPr lang="en-US" sz="1900">
                <a:solidFill>
                  <a:schemeClr val="tx1"/>
                </a:solidFill>
                <a:ea typeface="+mn-lt"/>
                <a:cs typeface="+mn-lt"/>
              </a:rPr>
              <a:t> za to, </a:t>
            </a:r>
            <a:r>
              <a:rPr lang="en-US" sz="1900" err="1">
                <a:solidFill>
                  <a:schemeClr val="tx1"/>
                </a:solidFill>
                <a:ea typeface="+mn-lt"/>
                <a:cs typeface="+mn-lt"/>
              </a:rPr>
              <a:t>że</a:t>
            </a:r>
            <a:r>
              <a:rPr lang="en-US" sz="1900">
                <a:solidFill>
                  <a:schemeClr val="tx1"/>
                </a:solidFill>
                <a:ea typeface="+mn-lt"/>
                <a:cs typeface="+mn-lt"/>
              </a:rPr>
              <a:t> </a:t>
            </a:r>
            <a:r>
              <a:rPr lang="en-US" sz="1900" err="1">
                <a:solidFill>
                  <a:schemeClr val="tx1"/>
                </a:solidFill>
                <a:ea typeface="+mn-lt"/>
                <a:cs typeface="+mn-lt"/>
              </a:rPr>
              <a:t>nie</a:t>
            </a:r>
            <a:r>
              <a:rPr lang="en-US" sz="1900">
                <a:solidFill>
                  <a:schemeClr val="tx1"/>
                </a:solidFill>
                <a:ea typeface="+mn-lt"/>
                <a:cs typeface="+mn-lt"/>
              </a:rPr>
              <a:t> </a:t>
            </a:r>
            <a:r>
              <a:rPr lang="en-US" sz="1900" err="1">
                <a:solidFill>
                  <a:schemeClr val="tx1"/>
                </a:solidFill>
                <a:ea typeface="+mn-lt"/>
                <a:cs typeface="+mn-lt"/>
              </a:rPr>
              <a:t>zdołał</a:t>
            </a:r>
            <a:r>
              <a:rPr lang="en-US" sz="1900">
                <a:solidFill>
                  <a:schemeClr val="tx1"/>
                </a:solidFill>
                <a:ea typeface="+mn-lt"/>
                <a:cs typeface="+mn-lt"/>
              </a:rPr>
              <a:t> </a:t>
            </a:r>
            <a:r>
              <a:rPr lang="en-US" sz="1900" err="1">
                <a:solidFill>
                  <a:schemeClr val="tx1"/>
                </a:solidFill>
                <a:ea typeface="+mn-lt"/>
                <a:cs typeface="+mn-lt"/>
              </a:rPr>
              <a:t>zapobiec</a:t>
            </a:r>
            <a:r>
              <a:rPr lang="en-US" sz="1900">
                <a:solidFill>
                  <a:schemeClr val="tx1"/>
                </a:solidFill>
                <a:ea typeface="+mn-lt"/>
                <a:cs typeface="+mn-lt"/>
              </a:rPr>
              <a:t> </a:t>
            </a:r>
            <a:r>
              <a:rPr lang="en-US" sz="1900" err="1">
                <a:solidFill>
                  <a:schemeClr val="tx1"/>
                </a:solidFill>
                <a:ea typeface="+mn-lt"/>
                <a:cs typeface="+mn-lt"/>
              </a:rPr>
              <a:t>rozbiorom</a:t>
            </a:r>
            <a:r>
              <a:rPr lang="en-US" sz="1900">
                <a:solidFill>
                  <a:schemeClr val="tx1"/>
                </a:solidFill>
                <a:ea typeface="+mn-lt"/>
                <a:cs typeface="+mn-lt"/>
              </a:rPr>
              <a:t> </a:t>
            </a:r>
            <a:r>
              <a:rPr lang="en-US" sz="1900" err="1">
                <a:solidFill>
                  <a:schemeClr val="tx1"/>
                </a:solidFill>
                <a:ea typeface="+mn-lt"/>
                <a:cs typeface="+mn-lt"/>
              </a:rPr>
              <a:t>Rzeczypospolitej</a:t>
            </a:r>
            <a:r>
              <a:rPr lang="en-US" sz="1900">
                <a:solidFill>
                  <a:schemeClr val="tx1"/>
                </a:solidFill>
                <a:ea typeface="+mn-lt"/>
                <a:cs typeface="+mn-lt"/>
              </a:rPr>
              <a:t> </a:t>
            </a:r>
            <a:r>
              <a:rPr lang="en-US" sz="1900" err="1">
                <a:solidFill>
                  <a:schemeClr val="tx1"/>
                </a:solidFill>
                <a:ea typeface="+mn-lt"/>
                <a:cs typeface="+mn-lt"/>
              </a:rPr>
              <a:t>i</a:t>
            </a:r>
            <a:r>
              <a:rPr lang="en-US" sz="1900">
                <a:solidFill>
                  <a:schemeClr val="tx1"/>
                </a:solidFill>
                <a:ea typeface="+mn-lt"/>
                <a:cs typeface="+mn-lt"/>
              </a:rPr>
              <a:t> </a:t>
            </a:r>
            <a:r>
              <a:rPr lang="en-US" sz="1900" err="1">
                <a:solidFill>
                  <a:schemeClr val="tx1"/>
                </a:solidFill>
                <a:ea typeface="+mn-lt"/>
                <a:cs typeface="+mn-lt"/>
              </a:rPr>
              <a:t>przystąpił</a:t>
            </a:r>
            <a:r>
              <a:rPr lang="en-US" sz="1900">
                <a:solidFill>
                  <a:schemeClr val="tx1"/>
                </a:solidFill>
                <a:ea typeface="+mn-lt"/>
                <a:cs typeface="+mn-lt"/>
              </a:rPr>
              <a:t> do </a:t>
            </a:r>
            <a:r>
              <a:rPr lang="en-US" sz="1900" err="1">
                <a:solidFill>
                  <a:schemeClr val="tx1"/>
                </a:solidFill>
                <a:ea typeface="+mn-lt"/>
                <a:cs typeface="+mn-lt"/>
              </a:rPr>
              <a:t>konfederacji</a:t>
            </a:r>
            <a:r>
              <a:rPr lang="en-US" sz="1900">
                <a:solidFill>
                  <a:schemeClr val="tx1"/>
                </a:solidFill>
                <a:ea typeface="+mn-lt"/>
                <a:cs typeface="+mn-lt"/>
              </a:rPr>
              <a:t> </a:t>
            </a:r>
            <a:r>
              <a:rPr lang="en-US" sz="1900" err="1">
                <a:solidFill>
                  <a:schemeClr val="tx1"/>
                </a:solidFill>
                <a:ea typeface="+mn-lt"/>
                <a:cs typeface="+mn-lt"/>
              </a:rPr>
              <a:t>targowickiej</a:t>
            </a:r>
            <a:r>
              <a:rPr lang="en-US" sz="1900">
                <a:solidFill>
                  <a:schemeClr val="tx1"/>
                </a:solidFill>
                <a:ea typeface="+mn-lt"/>
                <a:cs typeface="+mn-lt"/>
              </a:rPr>
              <a:t>.</a:t>
            </a:r>
            <a:endParaRPr lang="en-US" sz="1900">
              <a:solidFill>
                <a:schemeClr val="tx1"/>
              </a:solidFill>
            </a:endParaRPr>
          </a:p>
          <a:p>
            <a:endParaRPr lang="en-US"/>
          </a:p>
        </p:txBody>
      </p:sp>
      <p:pic>
        <p:nvPicPr>
          <p:cNvPr id="6" name="Picture 6">
            <a:extLst>
              <a:ext uri="{FF2B5EF4-FFF2-40B4-BE49-F238E27FC236}">
                <a16:creationId xmlns:a16="http://schemas.microsoft.com/office/drawing/2014/main" id="{0714AAF4-CA6F-44B9-9A92-9D657CE8F009}"/>
              </a:ext>
            </a:extLst>
          </p:cNvPr>
          <p:cNvPicPr>
            <a:picLocks noChangeAspect="1"/>
          </p:cNvPicPr>
          <p:nvPr/>
        </p:nvPicPr>
        <p:blipFill>
          <a:blip r:embed="rId2"/>
          <a:stretch>
            <a:fillRect/>
          </a:stretch>
        </p:blipFill>
        <p:spPr>
          <a:xfrm>
            <a:off x="6779085" y="633726"/>
            <a:ext cx="4109049" cy="5590548"/>
          </a:xfrm>
          <a:prstGeom prst="rect">
            <a:avLst/>
          </a:prstGeom>
        </p:spPr>
      </p:pic>
    </p:spTree>
    <p:extLst>
      <p:ext uri="{BB962C8B-B14F-4D97-AF65-F5344CB8AC3E}">
        <p14:creationId xmlns:p14="http://schemas.microsoft.com/office/powerpoint/2010/main" val="481209357"/>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20D1-ED5D-4409-8785-2829158C4DA2}"/>
              </a:ext>
            </a:extLst>
          </p:cNvPr>
          <p:cNvSpPr>
            <a:spLocks noGrp="1"/>
          </p:cNvSpPr>
          <p:nvPr>
            <p:ph type="title"/>
          </p:nvPr>
        </p:nvSpPr>
        <p:spPr/>
        <p:txBody>
          <a:bodyPr>
            <a:noAutofit/>
          </a:bodyPr>
          <a:lstStyle/>
          <a:p>
            <a:r>
              <a:rPr lang="en-US" sz="5400" b="1"/>
              <a:t>Ignacy Potocki </a:t>
            </a:r>
          </a:p>
        </p:txBody>
      </p:sp>
      <p:sp>
        <p:nvSpPr>
          <p:cNvPr id="3" name="Content Placeholder 2">
            <a:extLst>
              <a:ext uri="{FF2B5EF4-FFF2-40B4-BE49-F238E27FC236}">
                <a16:creationId xmlns:a16="http://schemas.microsoft.com/office/drawing/2014/main" id="{9CCEFF6A-61EE-45B6-B62A-D3456174855F}"/>
              </a:ext>
            </a:extLst>
          </p:cNvPr>
          <p:cNvSpPr>
            <a:spLocks noGrp="1"/>
          </p:cNvSpPr>
          <p:nvPr>
            <p:ph idx="1"/>
          </p:nvPr>
        </p:nvSpPr>
        <p:spPr>
          <a:xfrm>
            <a:off x="6899535" y="924622"/>
            <a:ext cx="3988599" cy="4951244"/>
          </a:xfrm>
        </p:spPr>
        <p:txBody>
          <a:bodyPr/>
          <a:lstStyle/>
          <a:p>
            <a:endParaRPr lang="en-US"/>
          </a:p>
        </p:txBody>
      </p:sp>
      <p:sp>
        <p:nvSpPr>
          <p:cNvPr id="4" name="Text Placeholder 3">
            <a:extLst>
              <a:ext uri="{FF2B5EF4-FFF2-40B4-BE49-F238E27FC236}">
                <a16:creationId xmlns:a16="http://schemas.microsoft.com/office/drawing/2014/main" id="{05832E11-9A4B-49CD-BCB6-5C4E8468B980}"/>
              </a:ext>
            </a:extLst>
          </p:cNvPr>
          <p:cNvSpPr>
            <a:spLocks noGrp="1"/>
          </p:cNvSpPr>
          <p:nvPr>
            <p:ph type="body" sz="half" idx="2"/>
          </p:nvPr>
        </p:nvSpPr>
        <p:spPr>
          <a:xfrm>
            <a:off x="689963" y="3102952"/>
            <a:ext cx="5745658" cy="3444818"/>
          </a:xfrm>
        </p:spPr>
        <p:txBody>
          <a:bodyPr vert="horz" lIns="91440" tIns="45720" rIns="91440" bIns="45720" rtlCol="0" anchor="t">
            <a:noAutofit/>
          </a:bodyPr>
          <a:lstStyle/>
          <a:p>
            <a:r>
              <a:rPr lang="en-US" sz="2000">
                <a:ea typeface="+mn-lt"/>
                <a:cs typeface="+mn-lt"/>
              </a:rPr>
              <a:t>minister policji w 1791 </a:t>
            </a:r>
            <a:r>
              <a:rPr lang="en-US" sz="2000" err="1">
                <a:ea typeface="+mn-lt"/>
                <a:cs typeface="+mn-lt"/>
              </a:rPr>
              <a:t>roku</a:t>
            </a:r>
            <a:r>
              <a:rPr lang="en-US" sz="2000">
                <a:ea typeface="+mn-lt"/>
                <a:cs typeface="+mn-lt"/>
              </a:rPr>
              <a:t>, </a:t>
            </a:r>
            <a:r>
              <a:rPr lang="en-US" sz="2000" err="1">
                <a:ea typeface="+mn-lt"/>
                <a:cs typeface="+mn-lt"/>
              </a:rPr>
              <a:t>marszałek</a:t>
            </a:r>
            <a:r>
              <a:rPr lang="en-US" sz="2000">
                <a:ea typeface="+mn-lt"/>
                <a:cs typeface="+mn-lt"/>
              </a:rPr>
              <a:t> </a:t>
            </a:r>
            <a:r>
              <a:rPr lang="en-US" sz="2000" err="1">
                <a:ea typeface="+mn-lt"/>
                <a:cs typeface="+mn-lt"/>
              </a:rPr>
              <a:t>wielki</a:t>
            </a:r>
            <a:r>
              <a:rPr lang="en-US" sz="2000">
                <a:ea typeface="+mn-lt"/>
                <a:cs typeface="+mn-lt"/>
              </a:rPr>
              <a:t> </a:t>
            </a:r>
            <a:r>
              <a:rPr lang="en-US" sz="2000" err="1">
                <a:ea typeface="+mn-lt"/>
                <a:cs typeface="+mn-lt"/>
              </a:rPr>
              <a:t>litewski</a:t>
            </a:r>
            <a:r>
              <a:rPr lang="en-US" sz="2000">
                <a:ea typeface="+mn-lt"/>
                <a:cs typeface="+mn-lt"/>
              </a:rPr>
              <a:t> w </a:t>
            </a:r>
            <a:r>
              <a:rPr lang="en-US" sz="2000" err="1">
                <a:ea typeface="+mn-lt"/>
                <a:cs typeface="+mn-lt"/>
              </a:rPr>
              <a:t>latach</a:t>
            </a:r>
            <a:r>
              <a:rPr lang="en-US" sz="2000">
                <a:ea typeface="+mn-lt"/>
                <a:cs typeface="+mn-lt"/>
              </a:rPr>
              <a:t> 1791–1794, minister </a:t>
            </a:r>
            <a:r>
              <a:rPr lang="en-US" sz="2000" err="1">
                <a:ea typeface="+mn-lt"/>
                <a:cs typeface="+mn-lt"/>
              </a:rPr>
              <a:t>policji</a:t>
            </a:r>
            <a:r>
              <a:rPr lang="en-US" sz="2000">
                <a:ea typeface="+mn-lt"/>
                <a:cs typeface="+mn-lt"/>
              </a:rPr>
              <a:t> w </a:t>
            </a:r>
            <a:r>
              <a:rPr lang="en-US" sz="2000" err="1">
                <a:ea typeface="+mn-lt"/>
                <a:cs typeface="+mn-lt"/>
              </a:rPr>
              <a:t>Straży</a:t>
            </a:r>
            <a:r>
              <a:rPr lang="en-US" sz="2000">
                <a:ea typeface="+mn-lt"/>
                <a:cs typeface="+mn-lt"/>
              </a:rPr>
              <a:t> </a:t>
            </a:r>
            <a:r>
              <a:rPr lang="en-US" sz="2000" err="1">
                <a:ea typeface="+mn-lt"/>
                <a:cs typeface="+mn-lt"/>
              </a:rPr>
              <a:t>Praw</a:t>
            </a:r>
            <a:r>
              <a:rPr lang="en-US" sz="2000">
                <a:ea typeface="+mn-lt"/>
                <a:cs typeface="+mn-lt"/>
              </a:rPr>
              <a:t>, </a:t>
            </a:r>
            <a:r>
              <a:rPr lang="en-US" sz="2000" err="1">
                <a:ea typeface="+mn-lt"/>
                <a:cs typeface="+mn-lt"/>
              </a:rPr>
              <a:t>marszałek</a:t>
            </a:r>
            <a:r>
              <a:rPr lang="en-US" sz="2000">
                <a:ea typeface="+mn-lt"/>
                <a:cs typeface="+mn-lt"/>
              </a:rPr>
              <a:t> Rady </a:t>
            </a:r>
            <a:r>
              <a:rPr lang="en-US" sz="2000" err="1">
                <a:ea typeface="+mn-lt"/>
                <a:cs typeface="+mn-lt"/>
              </a:rPr>
              <a:t>Nieustającej</a:t>
            </a:r>
            <a:r>
              <a:rPr lang="en-US" sz="2000">
                <a:ea typeface="+mn-lt"/>
                <a:cs typeface="+mn-lt"/>
              </a:rPr>
              <a:t> </a:t>
            </a:r>
            <a:r>
              <a:rPr lang="en-US" sz="2000" err="1">
                <a:ea typeface="+mn-lt"/>
                <a:cs typeface="+mn-lt"/>
              </a:rPr>
              <a:t>i</a:t>
            </a:r>
            <a:r>
              <a:rPr lang="en-US" sz="2000">
                <a:ea typeface="+mn-lt"/>
                <a:cs typeface="+mn-lt"/>
              </a:rPr>
              <a:t> </a:t>
            </a:r>
            <a:r>
              <a:rPr lang="en-US" sz="2000" err="1">
                <a:ea typeface="+mn-lt"/>
                <a:cs typeface="+mn-lt"/>
              </a:rPr>
              <a:t>członek</a:t>
            </a:r>
            <a:r>
              <a:rPr lang="en-US" sz="2000">
                <a:ea typeface="+mn-lt"/>
                <a:cs typeface="+mn-lt"/>
              </a:rPr>
              <a:t> </a:t>
            </a:r>
            <a:r>
              <a:rPr lang="en-US" sz="2000" err="1">
                <a:ea typeface="+mn-lt"/>
                <a:cs typeface="+mn-lt"/>
              </a:rPr>
              <a:t>Departamentu</a:t>
            </a:r>
            <a:r>
              <a:rPr lang="en-US" sz="2000">
                <a:ea typeface="+mn-lt"/>
                <a:cs typeface="+mn-lt"/>
              </a:rPr>
              <a:t> </a:t>
            </a:r>
            <a:r>
              <a:rPr lang="en-US" sz="2000" err="1">
                <a:ea typeface="+mn-lt"/>
                <a:cs typeface="+mn-lt"/>
              </a:rPr>
              <a:t>Interesów</a:t>
            </a:r>
            <a:r>
              <a:rPr lang="en-US" sz="2000">
                <a:ea typeface="+mn-lt"/>
                <a:cs typeface="+mn-lt"/>
              </a:rPr>
              <a:t> </a:t>
            </a:r>
            <a:r>
              <a:rPr lang="en-US" sz="2000" err="1">
                <a:ea typeface="+mn-lt"/>
                <a:cs typeface="+mn-lt"/>
              </a:rPr>
              <a:t>Cudzoziemskich</a:t>
            </a:r>
            <a:r>
              <a:rPr lang="en-US" sz="2000">
                <a:ea typeface="+mn-lt"/>
                <a:cs typeface="+mn-lt"/>
              </a:rPr>
              <a:t> Rady </a:t>
            </a:r>
            <a:r>
              <a:rPr lang="en-US" sz="2000" err="1">
                <a:ea typeface="+mn-lt"/>
                <a:cs typeface="+mn-lt"/>
              </a:rPr>
              <a:t>Nieustającej</a:t>
            </a:r>
            <a:r>
              <a:rPr lang="en-US" sz="2000">
                <a:ea typeface="+mn-lt"/>
                <a:cs typeface="+mn-lt"/>
              </a:rPr>
              <a:t> w 1779 </a:t>
            </a:r>
            <a:r>
              <a:rPr lang="en-US" sz="2000" err="1">
                <a:ea typeface="+mn-lt"/>
                <a:cs typeface="+mn-lt"/>
              </a:rPr>
              <a:t>roku</a:t>
            </a:r>
            <a:r>
              <a:rPr lang="en-US" sz="2000">
                <a:ea typeface="+mn-lt"/>
                <a:cs typeface="+mn-lt"/>
              </a:rPr>
              <a:t>, </a:t>
            </a:r>
            <a:r>
              <a:rPr lang="en-US" sz="2000" err="1">
                <a:ea typeface="+mn-lt"/>
                <a:cs typeface="+mn-lt"/>
              </a:rPr>
              <a:t>członek</a:t>
            </a:r>
            <a:r>
              <a:rPr lang="en-US" sz="2000">
                <a:ea typeface="+mn-lt"/>
                <a:cs typeface="+mn-lt"/>
              </a:rPr>
              <a:t> </a:t>
            </a:r>
            <a:r>
              <a:rPr lang="en-US" sz="2000" err="1">
                <a:ea typeface="+mn-lt"/>
                <a:cs typeface="+mn-lt"/>
              </a:rPr>
              <a:t>Komisji</a:t>
            </a:r>
            <a:r>
              <a:rPr lang="en-US" sz="2000">
                <a:ea typeface="+mn-lt"/>
                <a:cs typeface="+mn-lt"/>
              </a:rPr>
              <a:t> </a:t>
            </a:r>
            <a:r>
              <a:rPr lang="en-US" sz="2000" err="1">
                <a:ea typeface="+mn-lt"/>
                <a:cs typeface="+mn-lt"/>
              </a:rPr>
              <a:t>Edukacji</a:t>
            </a:r>
            <a:r>
              <a:rPr lang="en-US" sz="2000">
                <a:ea typeface="+mn-lt"/>
                <a:cs typeface="+mn-lt"/>
              </a:rPr>
              <a:t> </a:t>
            </a:r>
            <a:r>
              <a:rPr lang="en-US" sz="2000" err="1">
                <a:ea typeface="+mn-lt"/>
                <a:cs typeface="+mn-lt"/>
              </a:rPr>
              <a:t>Narodowej</a:t>
            </a:r>
            <a:r>
              <a:rPr lang="en-US" sz="2000">
                <a:ea typeface="+mn-lt"/>
                <a:cs typeface="+mn-lt"/>
              </a:rPr>
              <a:t> w </a:t>
            </a:r>
            <a:r>
              <a:rPr lang="en-US" sz="2000" err="1">
                <a:ea typeface="+mn-lt"/>
                <a:cs typeface="+mn-lt"/>
              </a:rPr>
              <a:t>latach</a:t>
            </a:r>
            <a:r>
              <a:rPr lang="en-US" sz="2000">
                <a:ea typeface="+mn-lt"/>
                <a:cs typeface="+mn-lt"/>
              </a:rPr>
              <a:t> 1773–1791, w </a:t>
            </a:r>
            <a:r>
              <a:rPr lang="en-US" sz="2000" err="1">
                <a:ea typeface="+mn-lt"/>
                <a:cs typeface="+mn-lt"/>
              </a:rPr>
              <a:t>latach</a:t>
            </a:r>
            <a:r>
              <a:rPr lang="en-US" sz="2000">
                <a:ea typeface="+mn-lt"/>
                <a:cs typeface="+mn-lt"/>
              </a:rPr>
              <a:t> 1781–1784 </a:t>
            </a:r>
            <a:r>
              <a:rPr lang="en-US" sz="2000" err="1">
                <a:ea typeface="+mn-lt"/>
                <a:cs typeface="+mn-lt"/>
              </a:rPr>
              <a:t>wielki</a:t>
            </a:r>
            <a:r>
              <a:rPr lang="en-US" sz="2000">
                <a:ea typeface="+mn-lt"/>
                <a:cs typeface="+mn-lt"/>
              </a:rPr>
              <a:t> </a:t>
            </a:r>
            <a:r>
              <a:rPr lang="en-US" sz="2000" err="1">
                <a:ea typeface="+mn-lt"/>
                <a:cs typeface="+mn-lt"/>
              </a:rPr>
              <a:t>mistrz</a:t>
            </a:r>
            <a:r>
              <a:rPr lang="en-US" sz="2000">
                <a:ea typeface="+mn-lt"/>
                <a:cs typeface="+mn-lt"/>
              </a:rPr>
              <a:t> </a:t>
            </a:r>
            <a:r>
              <a:rPr lang="en-US" sz="2000" err="1">
                <a:ea typeface="+mn-lt"/>
                <a:cs typeface="+mn-lt"/>
              </a:rPr>
              <a:t>Wielkiego</a:t>
            </a:r>
            <a:r>
              <a:rPr lang="en-US" sz="2000">
                <a:ea typeface="+mn-lt"/>
                <a:cs typeface="+mn-lt"/>
              </a:rPr>
              <a:t> </a:t>
            </a:r>
            <a:r>
              <a:rPr lang="en-US" sz="2000" err="1">
                <a:ea typeface="+mn-lt"/>
                <a:cs typeface="+mn-lt"/>
              </a:rPr>
              <a:t>Wschodu</a:t>
            </a:r>
            <a:r>
              <a:rPr lang="en-US" sz="2000">
                <a:ea typeface="+mn-lt"/>
                <a:cs typeface="+mn-lt"/>
              </a:rPr>
              <a:t> </a:t>
            </a:r>
            <a:r>
              <a:rPr lang="en-US" sz="2000" err="1">
                <a:ea typeface="+mn-lt"/>
                <a:cs typeface="+mn-lt"/>
              </a:rPr>
              <a:t>Narodowego</a:t>
            </a:r>
            <a:r>
              <a:rPr lang="en-US" sz="2000">
                <a:ea typeface="+mn-lt"/>
                <a:cs typeface="+mn-lt"/>
              </a:rPr>
              <a:t> Polski, </a:t>
            </a:r>
            <a:r>
              <a:rPr lang="en-US" sz="2000" err="1">
                <a:ea typeface="+mn-lt"/>
                <a:cs typeface="+mn-lt"/>
              </a:rPr>
              <a:t>polski</a:t>
            </a:r>
            <a:r>
              <a:rPr lang="en-US" sz="2000">
                <a:ea typeface="+mn-lt"/>
                <a:cs typeface="+mn-lt"/>
              </a:rPr>
              <a:t> </a:t>
            </a:r>
            <a:r>
              <a:rPr lang="en-US" sz="2000" err="1">
                <a:ea typeface="+mn-lt"/>
                <a:cs typeface="+mn-lt"/>
              </a:rPr>
              <a:t>polityk</a:t>
            </a:r>
            <a:r>
              <a:rPr lang="en-US" sz="2000">
                <a:ea typeface="+mn-lt"/>
                <a:cs typeface="+mn-lt"/>
              </a:rPr>
              <a:t> </a:t>
            </a:r>
            <a:r>
              <a:rPr lang="en-US" sz="2000" err="1">
                <a:ea typeface="+mn-lt"/>
                <a:cs typeface="+mn-lt"/>
              </a:rPr>
              <a:t>i</a:t>
            </a:r>
            <a:r>
              <a:rPr lang="en-US" sz="2000">
                <a:ea typeface="+mn-lt"/>
                <a:cs typeface="+mn-lt"/>
              </a:rPr>
              <a:t> </a:t>
            </a:r>
            <a:r>
              <a:rPr lang="en-US" sz="2000" err="1">
                <a:ea typeface="+mn-lt"/>
                <a:cs typeface="+mn-lt"/>
              </a:rPr>
              <a:t>działacz</a:t>
            </a:r>
            <a:r>
              <a:rPr lang="en-US" sz="2000">
                <a:ea typeface="+mn-lt"/>
                <a:cs typeface="+mn-lt"/>
              </a:rPr>
              <a:t> </a:t>
            </a:r>
            <a:r>
              <a:rPr lang="en-US" sz="2000" err="1">
                <a:ea typeface="+mn-lt"/>
                <a:cs typeface="+mn-lt"/>
              </a:rPr>
              <a:t>patriotyczny</a:t>
            </a:r>
            <a:r>
              <a:rPr lang="en-US" sz="2000">
                <a:ea typeface="+mn-lt"/>
                <a:cs typeface="+mn-lt"/>
              </a:rPr>
              <a:t>, </a:t>
            </a:r>
            <a:r>
              <a:rPr lang="en-US" sz="2000" err="1">
                <a:ea typeface="+mn-lt"/>
                <a:cs typeface="+mn-lt"/>
              </a:rPr>
              <a:t>publicysta</a:t>
            </a:r>
            <a:r>
              <a:rPr lang="en-US" sz="2000">
                <a:ea typeface="+mn-lt"/>
                <a:cs typeface="+mn-lt"/>
              </a:rPr>
              <a:t>, </a:t>
            </a:r>
            <a:r>
              <a:rPr lang="en-US" sz="2000" err="1">
                <a:ea typeface="+mn-lt"/>
                <a:cs typeface="+mn-lt"/>
              </a:rPr>
              <a:t>dramatopisarz</a:t>
            </a:r>
            <a:r>
              <a:rPr lang="en-US" sz="2000">
                <a:ea typeface="+mn-lt"/>
                <a:cs typeface="+mn-lt"/>
              </a:rPr>
              <a:t>, </a:t>
            </a:r>
            <a:r>
              <a:rPr lang="en-US" sz="2000" err="1">
                <a:ea typeface="+mn-lt"/>
                <a:cs typeface="+mn-lt"/>
              </a:rPr>
              <a:t>poeta</a:t>
            </a:r>
            <a:r>
              <a:rPr lang="en-US" sz="2000">
                <a:ea typeface="+mn-lt"/>
                <a:cs typeface="+mn-lt"/>
              </a:rPr>
              <a:t>, </a:t>
            </a:r>
            <a:r>
              <a:rPr lang="en-US" sz="2000" err="1">
                <a:ea typeface="+mn-lt"/>
                <a:cs typeface="+mn-lt"/>
              </a:rPr>
              <a:t>pedagog</a:t>
            </a:r>
            <a:r>
              <a:rPr lang="en-US" sz="2000">
                <a:ea typeface="+mn-lt"/>
                <a:cs typeface="+mn-lt"/>
              </a:rPr>
              <a:t>, </a:t>
            </a:r>
            <a:r>
              <a:rPr lang="en-US" sz="2000" err="1">
                <a:ea typeface="+mn-lt"/>
                <a:cs typeface="+mn-lt"/>
              </a:rPr>
              <a:t>historyk</a:t>
            </a:r>
            <a:r>
              <a:rPr lang="en-US" sz="2000">
                <a:ea typeface="+mn-lt"/>
                <a:cs typeface="+mn-lt"/>
              </a:rPr>
              <a:t>, </a:t>
            </a:r>
            <a:r>
              <a:rPr lang="en-US" sz="2000" err="1">
                <a:ea typeface="+mn-lt"/>
                <a:cs typeface="+mn-lt"/>
              </a:rPr>
              <a:t>tłumacz</a:t>
            </a:r>
            <a:r>
              <a:rPr lang="en-US" sz="2000">
                <a:ea typeface="+mn-lt"/>
                <a:cs typeface="+mn-lt"/>
              </a:rPr>
              <a:t> </a:t>
            </a:r>
            <a:r>
              <a:rPr lang="en-US" sz="2000" err="1">
                <a:ea typeface="+mn-lt"/>
                <a:cs typeface="+mn-lt"/>
              </a:rPr>
              <a:t>i</a:t>
            </a:r>
            <a:r>
              <a:rPr lang="en-US" sz="2000">
                <a:ea typeface="+mn-lt"/>
                <a:cs typeface="+mn-lt"/>
              </a:rPr>
              <a:t> </a:t>
            </a:r>
            <a:r>
              <a:rPr lang="en-US" sz="2000" err="1">
                <a:ea typeface="+mn-lt"/>
                <a:cs typeface="+mn-lt"/>
              </a:rPr>
              <a:t>współtwórca</a:t>
            </a:r>
            <a:r>
              <a:rPr lang="en-US" sz="2000">
                <a:ea typeface="+mn-lt"/>
                <a:cs typeface="+mn-lt"/>
              </a:rPr>
              <a:t> </a:t>
            </a:r>
            <a:r>
              <a:rPr lang="en-US" sz="2000" err="1">
                <a:ea typeface="+mn-lt"/>
                <a:cs typeface="+mn-lt"/>
              </a:rPr>
              <a:t>Konstytucji</a:t>
            </a:r>
            <a:r>
              <a:rPr lang="en-US" sz="2000">
                <a:ea typeface="+mn-lt"/>
                <a:cs typeface="+mn-lt"/>
              </a:rPr>
              <a:t> 3 Maja.</a:t>
            </a:r>
            <a:endParaRPr lang="en-US"/>
          </a:p>
        </p:txBody>
      </p:sp>
      <p:pic>
        <p:nvPicPr>
          <p:cNvPr id="6" name="Picture 7">
            <a:extLst>
              <a:ext uri="{FF2B5EF4-FFF2-40B4-BE49-F238E27FC236}">
                <a16:creationId xmlns:a16="http://schemas.microsoft.com/office/drawing/2014/main" id="{F8A46B46-9775-4C39-8DBC-C908CA240ACE}"/>
              </a:ext>
            </a:extLst>
          </p:cNvPr>
          <p:cNvPicPr>
            <a:picLocks noChangeAspect="1"/>
          </p:cNvPicPr>
          <p:nvPr/>
        </p:nvPicPr>
        <p:blipFill>
          <a:blip r:embed="rId2"/>
          <a:stretch>
            <a:fillRect/>
          </a:stretch>
        </p:blipFill>
        <p:spPr>
          <a:xfrm>
            <a:off x="6794738" y="755831"/>
            <a:ext cx="4238444" cy="5375092"/>
          </a:xfrm>
          <a:prstGeom prst="rect">
            <a:avLst/>
          </a:prstGeom>
        </p:spPr>
      </p:pic>
    </p:spTree>
    <p:extLst>
      <p:ext uri="{BB962C8B-B14F-4D97-AF65-F5344CB8AC3E}">
        <p14:creationId xmlns:p14="http://schemas.microsoft.com/office/powerpoint/2010/main" val="1817601100"/>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56383-9CD6-41B9-8E91-0E43D260F82F}"/>
              </a:ext>
            </a:extLst>
          </p:cNvPr>
          <p:cNvSpPr>
            <a:spLocks noGrp="1"/>
          </p:cNvSpPr>
          <p:nvPr>
            <p:ph type="title"/>
          </p:nvPr>
        </p:nvSpPr>
        <p:spPr>
          <a:xfrm>
            <a:off x="1193170" y="1805477"/>
            <a:ext cx="3718455" cy="1371600"/>
          </a:xfrm>
        </p:spPr>
        <p:txBody>
          <a:bodyPr>
            <a:normAutofit fontScale="90000"/>
          </a:bodyPr>
          <a:lstStyle/>
          <a:p>
            <a:r>
              <a:rPr lang="en-US" sz="6700" b="1" dirty="0"/>
              <a:t>Hugo </a:t>
            </a:r>
            <a:r>
              <a:rPr lang="en-US" sz="6700" b="1"/>
              <a:t>Kołłątaj</a:t>
            </a:r>
            <a:br>
              <a:rPr lang="en-US" dirty="0"/>
            </a:br>
            <a:endParaRPr lang="en-US"/>
          </a:p>
        </p:txBody>
      </p:sp>
      <p:sp>
        <p:nvSpPr>
          <p:cNvPr id="3" name="Content Placeholder 2">
            <a:extLst>
              <a:ext uri="{FF2B5EF4-FFF2-40B4-BE49-F238E27FC236}">
                <a16:creationId xmlns:a16="http://schemas.microsoft.com/office/drawing/2014/main" id="{D6E50C0F-FADF-41F9-99F0-65C97BEEAE51}"/>
              </a:ext>
            </a:extLst>
          </p:cNvPr>
          <p:cNvSpPr>
            <a:spLocks noGrp="1"/>
          </p:cNvSpPr>
          <p:nvPr>
            <p:ph idx="1"/>
          </p:nvPr>
        </p:nvSpPr>
        <p:spPr>
          <a:xfrm>
            <a:off x="6971422" y="1154659"/>
            <a:ext cx="3916712" cy="4721207"/>
          </a:xfrm>
        </p:spPr>
        <p:txBody>
          <a:bodyPr/>
          <a:lstStyle/>
          <a:p>
            <a:endParaRPr lang="en-US"/>
          </a:p>
        </p:txBody>
      </p:sp>
      <p:sp>
        <p:nvSpPr>
          <p:cNvPr id="4" name="Text Placeholder 3">
            <a:extLst>
              <a:ext uri="{FF2B5EF4-FFF2-40B4-BE49-F238E27FC236}">
                <a16:creationId xmlns:a16="http://schemas.microsoft.com/office/drawing/2014/main" id="{9EEE6AD6-741F-45F7-B8AF-556CB84EBEDE}"/>
              </a:ext>
            </a:extLst>
          </p:cNvPr>
          <p:cNvSpPr>
            <a:spLocks noGrp="1"/>
          </p:cNvSpPr>
          <p:nvPr>
            <p:ph type="body" sz="half" idx="2"/>
          </p:nvPr>
        </p:nvSpPr>
        <p:spPr>
          <a:xfrm>
            <a:off x="718717" y="3074197"/>
            <a:ext cx="5371850" cy="3157271"/>
          </a:xfrm>
        </p:spPr>
        <p:txBody>
          <a:bodyPr vert="horz" lIns="91440" tIns="45720" rIns="91440" bIns="45720" rtlCol="0" anchor="t">
            <a:noAutofit/>
          </a:bodyPr>
          <a:lstStyle/>
          <a:p>
            <a:r>
              <a:rPr lang="en-US" sz="2200" err="1">
                <a:solidFill>
                  <a:schemeClr val="tx1"/>
                </a:solidFill>
                <a:ea typeface="+mn-lt"/>
                <a:cs typeface="+mn-lt"/>
              </a:rPr>
              <a:t>polski</a:t>
            </a:r>
            <a:r>
              <a:rPr lang="en-US" sz="2200">
                <a:solidFill>
                  <a:schemeClr val="tx1"/>
                </a:solidFill>
                <a:ea typeface="+mn-lt"/>
                <a:cs typeface="+mn-lt"/>
              </a:rPr>
              <a:t> </a:t>
            </a:r>
            <a:r>
              <a:rPr lang="en-US" sz="2200" err="1">
                <a:solidFill>
                  <a:schemeClr val="tx1"/>
                </a:solidFill>
                <a:ea typeface="+mn-lt"/>
                <a:cs typeface="+mn-lt"/>
              </a:rPr>
              <a:t>polityk</a:t>
            </a:r>
            <a:r>
              <a:rPr lang="en-US" sz="2200">
                <a:solidFill>
                  <a:schemeClr val="tx1"/>
                </a:solidFill>
                <a:ea typeface="+mn-lt"/>
                <a:cs typeface="+mn-lt"/>
              </a:rPr>
              <a:t>, </a:t>
            </a:r>
            <a:r>
              <a:rPr lang="en-US" sz="2200" err="1">
                <a:solidFill>
                  <a:schemeClr val="tx1"/>
                </a:solidFill>
                <a:ea typeface="+mn-lt"/>
                <a:cs typeface="+mn-lt"/>
              </a:rPr>
              <a:t>mąż</a:t>
            </a:r>
            <a:r>
              <a:rPr lang="en-US" sz="2200">
                <a:solidFill>
                  <a:schemeClr val="tx1"/>
                </a:solidFill>
                <a:ea typeface="+mn-lt"/>
                <a:cs typeface="+mn-lt"/>
              </a:rPr>
              <a:t> </a:t>
            </a:r>
            <a:r>
              <a:rPr lang="en-US" sz="2200" err="1">
                <a:solidFill>
                  <a:schemeClr val="tx1"/>
                </a:solidFill>
                <a:ea typeface="+mn-lt"/>
                <a:cs typeface="+mn-lt"/>
              </a:rPr>
              <a:t>stanu</a:t>
            </a:r>
            <a:r>
              <a:rPr lang="en-US" sz="2200">
                <a:solidFill>
                  <a:schemeClr val="tx1"/>
                </a:solidFill>
                <a:ea typeface="+mn-lt"/>
                <a:cs typeface="+mn-lt"/>
              </a:rPr>
              <a:t>, </a:t>
            </a:r>
            <a:r>
              <a:rPr lang="en-US" sz="2200" err="1">
                <a:solidFill>
                  <a:schemeClr val="tx1"/>
                </a:solidFill>
                <a:ea typeface="+mn-lt"/>
                <a:cs typeface="+mn-lt"/>
              </a:rPr>
              <a:t>publicysta</a:t>
            </a:r>
            <a:r>
              <a:rPr lang="en-US" sz="2200">
                <a:solidFill>
                  <a:schemeClr val="tx1"/>
                </a:solidFill>
                <a:ea typeface="+mn-lt"/>
                <a:cs typeface="+mn-lt"/>
              </a:rPr>
              <a:t> </a:t>
            </a:r>
            <a:r>
              <a:rPr lang="en-US" sz="2200" err="1">
                <a:solidFill>
                  <a:schemeClr val="tx1"/>
                </a:solidFill>
                <a:ea typeface="+mn-lt"/>
                <a:cs typeface="+mn-lt"/>
              </a:rPr>
              <a:t>oświeceniowy</a:t>
            </a:r>
            <a:r>
              <a:rPr lang="en-US" sz="2200">
                <a:solidFill>
                  <a:schemeClr val="tx1"/>
                </a:solidFill>
                <a:ea typeface="+mn-lt"/>
                <a:cs typeface="+mn-lt"/>
              </a:rPr>
              <a:t>, </a:t>
            </a:r>
            <a:r>
              <a:rPr lang="en-US" sz="2200" err="1">
                <a:solidFill>
                  <a:schemeClr val="tx1"/>
                </a:solidFill>
                <a:ea typeface="+mn-lt"/>
                <a:cs typeface="+mn-lt"/>
              </a:rPr>
              <a:t>pisarz</a:t>
            </a:r>
            <a:r>
              <a:rPr lang="en-US" sz="2200">
                <a:solidFill>
                  <a:schemeClr val="tx1"/>
                </a:solidFill>
                <a:ea typeface="+mn-lt"/>
                <a:cs typeface="+mn-lt"/>
              </a:rPr>
              <a:t> </a:t>
            </a:r>
            <a:r>
              <a:rPr lang="en-US" sz="2200" err="1">
                <a:solidFill>
                  <a:schemeClr val="tx1"/>
                </a:solidFill>
                <a:ea typeface="+mn-lt"/>
                <a:cs typeface="+mn-lt"/>
              </a:rPr>
              <a:t>polityczny</a:t>
            </a:r>
            <a:r>
              <a:rPr lang="en-US" sz="2200">
                <a:solidFill>
                  <a:schemeClr val="tx1"/>
                </a:solidFill>
                <a:ea typeface="+mn-lt"/>
                <a:cs typeface="+mn-lt"/>
              </a:rPr>
              <a:t>, </a:t>
            </a:r>
            <a:r>
              <a:rPr lang="en-US" sz="2200" err="1">
                <a:solidFill>
                  <a:schemeClr val="tx1"/>
                </a:solidFill>
                <a:ea typeface="+mn-lt"/>
                <a:cs typeface="+mn-lt"/>
              </a:rPr>
              <a:t>katolicki</a:t>
            </a:r>
            <a:r>
              <a:rPr lang="en-US" sz="2200">
                <a:solidFill>
                  <a:schemeClr val="tx1"/>
                </a:solidFill>
                <a:ea typeface="+mn-lt"/>
                <a:cs typeface="+mn-lt"/>
              </a:rPr>
              <a:t> </a:t>
            </a:r>
            <a:r>
              <a:rPr lang="en-US" sz="2200" err="1">
                <a:solidFill>
                  <a:schemeClr val="tx1"/>
                </a:solidFill>
                <a:ea typeface="+mn-lt"/>
                <a:cs typeface="+mn-lt"/>
              </a:rPr>
              <a:t>prezbiter</a:t>
            </a:r>
            <a:r>
              <a:rPr lang="en-US" sz="2200">
                <a:solidFill>
                  <a:schemeClr val="tx1"/>
                </a:solidFill>
                <a:ea typeface="+mn-lt"/>
                <a:cs typeface="+mn-lt"/>
              </a:rPr>
              <a:t>, </a:t>
            </a:r>
            <a:r>
              <a:rPr lang="en-US" sz="2200" err="1">
                <a:solidFill>
                  <a:schemeClr val="tx1"/>
                </a:solidFill>
                <a:ea typeface="+mn-lt"/>
                <a:cs typeface="+mn-lt"/>
              </a:rPr>
              <a:t>kanonik</a:t>
            </a:r>
            <a:r>
              <a:rPr lang="en-US" sz="2200">
                <a:solidFill>
                  <a:schemeClr val="tx1"/>
                </a:solidFill>
                <a:ea typeface="+mn-lt"/>
                <a:cs typeface="+mn-lt"/>
              </a:rPr>
              <a:t>, </a:t>
            </a:r>
            <a:r>
              <a:rPr lang="en-US" sz="2200" err="1">
                <a:solidFill>
                  <a:schemeClr val="tx1"/>
                </a:solidFill>
                <a:ea typeface="+mn-lt"/>
                <a:cs typeface="+mn-lt"/>
              </a:rPr>
              <a:t>satyryk</a:t>
            </a:r>
            <a:r>
              <a:rPr lang="en-US" sz="2200">
                <a:solidFill>
                  <a:schemeClr val="tx1"/>
                </a:solidFill>
                <a:ea typeface="+mn-lt"/>
                <a:cs typeface="+mn-lt"/>
              </a:rPr>
              <a:t>, </a:t>
            </a:r>
            <a:r>
              <a:rPr lang="en-US" sz="2200" err="1">
                <a:solidFill>
                  <a:schemeClr val="tx1"/>
                </a:solidFill>
                <a:ea typeface="+mn-lt"/>
                <a:cs typeface="+mn-lt"/>
              </a:rPr>
              <a:t>poeta</a:t>
            </a:r>
            <a:r>
              <a:rPr lang="en-US" sz="2200">
                <a:solidFill>
                  <a:schemeClr val="tx1"/>
                </a:solidFill>
                <a:ea typeface="+mn-lt"/>
                <a:cs typeface="+mn-lt"/>
              </a:rPr>
              <a:t>, </a:t>
            </a:r>
            <a:r>
              <a:rPr lang="en-US" sz="2200" err="1">
                <a:solidFill>
                  <a:schemeClr val="tx1"/>
                </a:solidFill>
                <a:ea typeface="+mn-lt"/>
                <a:cs typeface="+mn-lt"/>
              </a:rPr>
              <a:t>geograf</a:t>
            </a:r>
            <a:r>
              <a:rPr lang="en-US" sz="2200">
                <a:solidFill>
                  <a:schemeClr val="tx1"/>
                </a:solidFill>
                <a:ea typeface="+mn-lt"/>
                <a:cs typeface="+mn-lt"/>
              </a:rPr>
              <a:t>, </a:t>
            </a:r>
            <a:r>
              <a:rPr lang="en-US" sz="2200" err="1">
                <a:solidFill>
                  <a:schemeClr val="tx1"/>
                </a:solidFill>
                <a:ea typeface="+mn-lt"/>
                <a:cs typeface="+mn-lt"/>
              </a:rPr>
              <a:t>historyk</a:t>
            </a:r>
            <a:r>
              <a:rPr lang="en-US" sz="2200">
                <a:solidFill>
                  <a:schemeClr val="tx1"/>
                </a:solidFill>
                <a:ea typeface="+mn-lt"/>
                <a:cs typeface="+mn-lt"/>
              </a:rPr>
              <a:t>. W </a:t>
            </a:r>
            <a:r>
              <a:rPr lang="en-US" sz="2200" err="1">
                <a:solidFill>
                  <a:schemeClr val="tx1"/>
                </a:solidFill>
                <a:ea typeface="+mn-lt"/>
                <a:cs typeface="+mn-lt"/>
              </a:rPr>
              <a:t>latach</a:t>
            </a:r>
            <a:r>
              <a:rPr lang="en-US" sz="2200">
                <a:solidFill>
                  <a:schemeClr val="tx1"/>
                </a:solidFill>
                <a:ea typeface="+mn-lt"/>
                <a:cs typeface="+mn-lt"/>
              </a:rPr>
              <a:t> 1782–1786 </a:t>
            </a:r>
            <a:r>
              <a:rPr lang="en-US" sz="2200" err="1">
                <a:solidFill>
                  <a:schemeClr val="tx1"/>
                </a:solidFill>
                <a:ea typeface="+mn-lt"/>
                <a:cs typeface="+mn-lt"/>
              </a:rPr>
              <a:t>rektor</a:t>
            </a:r>
            <a:r>
              <a:rPr lang="en-US" sz="2200">
                <a:solidFill>
                  <a:schemeClr val="tx1"/>
                </a:solidFill>
                <a:ea typeface="+mn-lt"/>
                <a:cs typeface="+mn-lt"/>
              </a:rPr>
              <a:t> </a:t>
            </a:r>
            <a:r>
              <a:rPr lang="en-US" sz="2200" err="1">
                <a:solidFill>
                  <a:schemeClr val="tx1"/>
                </a:solidFill>
                <a:ea typeface="+mn-lt"/>
                <a:cs typeface="+mn-lt"/>
              </a:rPr>
              <a:t>Szkoły</a:t>
            </a:r>
            <a:r>
              <a:rPr lang="en-US" sz="2200">
                <a:solidFill>
                  <a:schemeClr val="tx1"/>
                </a:solidFill>
                <a:ea typeface="+mn-lt"/>
                <a:cs typeface="+mn-lt"/>
              </a:rPr>
              <a:t> </a:t>
            </a:r>
            <a:r>
              <a:rPr lang="en-US" sz="2200" err="1">
                <a:solidFill>
                  <a:schemeClr val="tx1"/>
                </a:solidFill>
                <a:ea typeface="+mn-lt"/>
                <a:cs typeface="+mn-lt"/>
              </a:rPr>
              <a:t>Głównej</a:t>
            </a:r>
            <a:r>
              <a:rPr lang="en-US" sz="2200">
                <a:solidFill>
                  <a:schemeClr val="tx1"/>
                </a:solidFill>
                <a:ea typeface="+mn-lt"/>
                <a:cs typeface="+mn-lt"/>
              </a:rPr>
              <a:t> Koronnej, </a:t>
            </a:r>
            <a:r>
              <a:rPr lang="en-US" sz="2200" err="1">
                <a:solidFill>
                  <a:schemeClr val="tx1"/>
                </a:solidFill>
                <a:ea typeface="+mn-lt"/>
                <a:cs typeface="+mn-lt"/>
              </a:rPr>
              <a:t>referendarz</a:t>
            </a:r>
            <a:r>
              <a:rPr lang="en-US" sz="2200">
                <a:solidFill>
                  <a:schemeClr val="tx1"/>
                </a:solidFill>
                <a:ea typeface="+mn-lt"/>
                <a:cs typeface="+mn-lt"/>
              </a:rPr>
              <a:t> </a:t>
            </a:r>
            <a:r>
              <a:rPr lang="en-US" sz="2200" err="1">
                <a:solidFill>
                  <a:schemeClr val="tx1"/>
                </a:solidFill>
                <a:ea typeface="+mn-lt"/>
                <a:cs typeface="+mn-lt"/>
              </a:rPr>
              <a:t>wielki</a:t>
            </a:r>
            <a:r>
              <a:rPr lang="en-US" sz="2200">
                <a:solidFill>
                  <a:schemeClr val="tx1"/>
                </a:solidFill>
                <a:ea typeface="+mn-lt"/>
                <a:cs typeface="+mn-lt"/>
              </a:rPr>
              <a:t> </a:t>
            </a:r>
            <a:r>
              <a:rPr lang="en-US" sz="2200" err="1">
                <a:solidFill>
                  <a:schemeClr val="tx1"/>
                </a:solidFill>
                <a:ea typeface="+mn-lt"/>
                <a:cs typeface="+mn-lt"/>
              </a:rPr>
              <a:t>litewski</a:t>
            </a:r>
            <a:r>
              <a:rPr lang="en-US" sz="2200">
                <a:solidFill>
                  <a:schemeClr val="tx1"/>
                </a:solidFill>
                <a:ea typeface="+mn-lt"/>
                <a:cs typeface="+mn-lt"/>
              </a:rPr>
              <a:t> od 1786, </a:t>
            </a:r>
            <a:r>
              <a:rPr lang="en-US" sz="2200" err="1">
                <a:solidFill>
                  <a:schemeClr val="tx1"/>
                </a:solidFill>
                <a:ea typeface="+mn-lt"/>
                <a:cs typeface="+mn-lt"/>
              </a:rPr>
              <a:t>podkanclerzy</a:t>
            </a:r>
            <a:r>
              <a:rPr lang="en-US" sz="2200">
                <a:solidFill>
                  <a:schemeClr val="tx1"/>
                </a:solidFill>
                <a:ea typeface="+mn-lt"/>
                <a:cs typeface="+mn-lt"/>
              </a:rPr>
              <a:t> </a:t>
            </a:r>
            <a:r>
              <a:rPr lang="en-US" sz="2200" err="1">
                <a:solidFill>
                  <a:schemeClr val="tx1"/>
                </a:solidFill>
                <a:ea typeface="+mn-lt"/>
                <a:cs typeface="+mn-lt"/>
              </a:rPr>
              <a:t>koronny</a:t>
            </a:r>
            <a:r>
              <a:rPr lang="en-US" sz="2200">
                <a:solidFill>
                  <a:schemeClr val="tx1"/>
                </a:solidFill>
                <a:ea typeface="+mn-lt"/>
                <a:cs typeface="+mn-lt"/>
              </a:rPr>
              <a:t> od 1791, </a:t>
            </a:r>
            <a:r>
              <a:rPr lang="en-US" sz="2200" err="1">
                <a:solidFill>
                  <a:schemeClr val="tx1"/>
                </a:solidFill>
                <a:ea typeface="+mn-lt"/>
                <a:cs typeface="+mn-lt"/>
              </a:rPr>
              <a:t>radca</a:t>
            </a:r>
            <a:r>
              <a:rPr lang="en-US" sz="2200">
                <a:solidFill>
                  <a:schemeClr val="tx1"/>
                </a:solidFill>
                <a:ea typeface="+mn-lt"/>
                <a:cs typeface="+mn-lt"/>
              </a:rPr>
              <a:t> </a:t>
            </a:r>
            <a:r>
              <a:rPr lang="en-US" sz="2200" err="1">
                <a:solidFill>
                  <a:schemeClr val="tx1"/>
                </a:solidFill>
                <a:ea typeface="+mn-lt"/>
                <a:cs typeface="+mn-lt"/>
              </a:rPr>
              <a:t>wydziału</a:t>
            </a:r>
            <a:r>
              <a:rPr lang="en-US" sz="2200">
                <a:solidFill>
                  <a:schemeClr val="tx1"/>
                </a:solidFill>
                <a:ea typeface="+mn-lt"/>
                <a:cs typeface="+mn-lt"/>
              </a:rPr>
              <a:t> </a:t>
            </a:r>
            <a:r>
              <a:rPr lang="en-US" sz="2200" err="1">
                <a:solidFill>
                  <a:schemeClr val="tx1"/>
                </a:solidFill>
                <a:ea typeface="+mn-lt"/>
                <a:cs typeface="+mn-lt"/>
              </a:rPr>
              <a:t>skarbu</a:t>
            </a:r>
            <a:r>
              <a:rPr lang="en-US" sz="2200">
                <a:solidFill>
                  <a:schemeClr val="tx1"/>
                </a:solidFill>
                <a:ea typeface="+mn-lt"/>
                <a:cs typeface="+mn-lt"/>
              </a:rPr>
              <a:t> Rady </a:t>
            </a:r>
            <a:r>
              <a:rPr lang="en-US" sz="2200" err="1">
                <a:solidFill>
                  <a:schemeClr val="tx1"/>
                </a:solidFill>
                <a:ea typeface="+mn-lt"/>
                <a:cs typeface="+mn-lt"/>
              </a:rPr>
              <a:t>Najwyższej</a:t>
            </a:r>
            <a:r>
              <a:rPr lang="en-US" sz="2200">
                <a:solidFill>
                  <a:schemeClr val="tx1"/>
                </a:solidFill>
                <a:ea typeface="+mn-lt"/>
                <a:cs typeface="+mn-lt"/>
              </a:rPr>
              <a:t> </a:t>
            </a:r>
            <a:r>
              <a:rPr lang="en-US" sz="2200" err="1">
                <a:solidFill>
                  <a:schemeClr val="tx1"/>
                </a:solidFill>
                <a:ea typeface="+mn-lt"/>
                <a:cs typeface="+mn-lt"/>
              </a:rPr>
              <a:t>Narodowej</a:t>
            </a:r>
            <a:r>
              <a:rPr lang="en-US" sz="2200">
                <a:solidFill>
                  <a:schemeClr val="tx1"/>
                </a:solidFill>
                <a:ea typeface="+mn-lt"/>
                <a:cs typeface="+mn-lt"/>
              </a:rPr>
              <a:t> w 1794. Jeden z </a:t>
            </a:r>
            <a:r>
              <a:rPr lang="en-US" sz="2200" err="1">
                <a:solidFill>
                  <a:schemeClr val="tx1"/>
                </a:solidFill>
                <a:ea typeface="+mn-lt"/>
                <a:cs typeface="+mn-lt"/>
              </a:rPr>
              <a:t>twórców</a:t>
            </a:r>
            <a:r>
              <a:rPr lang="en-US" sz="2200">
                <a:solidFill>
                  <a:schemeClr val="tx1"/>
                </a:solidFill>
                <a:ea typeface="+mn-lt"/>
                <a:cs typeface="+mn-lt"/>
              </a:rPr>
              <a:t> </a:t>
            </a:r>
            <a:r>
              <a:rPr lang="en-US" sz="2200" err="1">
                <a:solidFill>
                  <a:schemeClr val="tx1"/>
                </a:solidFill>
                <a:ea typeface="+mn-lt"/>
                <a:cs typeface="+mn-lt"/>
              </a:rPr>
              <a:t>Konstytucji</a:t>
            </a:r>
            <a:r>
              <a:rPr lang="en-US" sz="2200">
                <a:solidFill>
                  <a:schemeClr val="tx1"/>
                </a:solidFill>
                <a:ea typeface="+mn-lt"/>
                <a:cs typeface="+mn-lt"/>
              </a:rPr>
              <a:t> 3 Maja.</a:t>
            </a:r>
            <a:endParaRPr lang="en-US" sz="2200">
              <a:solidFill>
                <a:schemeClr val="tx1"/>
              </a:solidFill>
            </a:endParaRPr>
          </a:p>
        </p:txBody>
      </p:sp>
      <p:pic>
        <p:nvPicPr>
          <p:cNvPr id="6" name="Picture 8">
            <a:extLst>
              <a:ext uri="{FF2B5EF4-FFF2-40B4-BE49-F238E27FC236}">
                <a16:creationId xmlns:a16="http://schemas.microsoft.com/office/drawing/2014/main" id="{B338B813-924C-4440-A295-6068E5BA0D44}"/>
              </a:ext>
            </a:extLst>
          </p:cNvPr>
          <p:cNvPicPr>
            <a:picLocks noChangeAspect="1"/>
          </p:cNvPicPr>
          <p:nvPr/>
        </p:nvPicPr>
        <p:blipFill>
          <a:blip r:embed="rId2"/>
          <a:stretch>
            <a:fillRect/>
          </a:stretch>
        </p:blipFill>
        <p:spPr>
          <a:xfrm>
            <a:off x="7053532" y="672245"/>
            <a:ext cx="4051538" cy="5527887"/>
          </a:xfrm>
          <a:prstGeom prst="rect">
            <a:avLst/>
          </a:prstGeom>
        </p:spPr>
      </p:pic>
    </p:spTree>
    <p:extLst>
      <p:ext uri="{BB962C8B-B14F-4D97-AF65-F5344CB8AC3E}">
        <p14:creationId xmlns:p14="http://schemas.microsoft.com/office/powerpoint/2010/main" val="3180455972"/>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E1E8-EA61-4FF3-A282-CF7805203427}"/>
              </a:ext>
            </a:extLst>
          </p:cNvPr>
          <p:cNvSpPr>
            <a:spLocks noGrp="1"/>
          </p:cNvSpPr>
          <p:nvPr>
            <p:ph type="title"/>
          </p:nvPr>
        </p:nvSpPr>
        <p:spPr>
          <a:xfrm>
            <a:off x="1467930" y="1010887"/>
            <a:ext cx="9601196" cy="1303867"/>
          </a:xfrm>
        </p:spPr>
        <p:txBody>
          <a:bodyPr/>
          <a:lstStyle/>
          <a:p>
            <a:r>
              <a:rPr lang="en-US" sz="6000" b="1" err="1"/>
              <a:t>Okoliczności</a:t>
            </a:r>
            <a:r>
              <a:rPr lang="en-US" sz="6000" b="1"/>
              <a:t> </a:t>
            </a:r>
            <a:r>
              <a:rPr lang="en-US" sz="6000" b="1" err="1"/>
              <a:t>wprowadzenia</a:t>
            </a:r>
            <a:r>
              <a:rPr lang="en-US" sz="6000"/>
              <a:t> </a:t>
            </a:r>
          </a:p>
        </p:txBody>
      </p:sp>
      <p:sp>
        <p:nvSpPr>
          <p:cNvPr id="3" name="Content Placeholder 2">
            <a:extLst>
              <a:ext uri="{FF2B5EF4-FFF2-40B4-BE49-F238E27FC236}">
                <a16:creationId xmlns:a16="http://schemas.microsoft.com/office/drawing/2014/main" id="{FE07CC39-8A2B-4DFE-9A04-F3C7C03E076D}"/>
              </a:ext>
            </a:extLst>
          </p:cNvPr>
          <p:cNvSpPr>
            <a:spLocks noGrp="1"/>
          </p:cNvSpPr>
          <p:nvPr>
            <p:ph idx="1"/>
          </p:nvPr>
        </p:nvSpPr>
        <p:spPr>
          <a:xfrm>
            <a:off x="1237891" y="2772592"/>
            <a:ext cx="9701838" cy="3376445"/>
          </a:xfrm>
        </p:spPr>
        <p:txBody>
          <a:bodyPr vert="horz" lIns="91440" tIns="45720" rIns="91440" bIns="45720" rtlCol="0" anchor="t">
            <a:noAutofit/>
          </a:bodyPr>
          <a:lstStyle/>
          <a:p>
            <a:r>
              <a:rPr lang="en-US" sz="2000">
                <a:ea typeface="+mn-lt"/>
                <a:cs typeface="+mn-lt"/>
              </a:rPr>
              <a:t>Pod koniec lat 80‑ych XVIII wieku król Stanisław August Poniatowski oraz obóz patriotyczny po raz kolejny podjęli próbę przeprowadzenia koniecznych reform. Na skutek trudnej sytuacji politycznej caryca Rosji Katarzyna II zgodziła się na zwołanie </a:t>
            </a:r>
            <a:r>
              <a:rPr lang="en-US" sz="2000" err="1">
                <a:ea typeface="+mn-lt"/>
                <a:cs typeface="+mn-lt"/>
              </a:rPr>
              <a:t>sejmu</a:t>
            </a:r>
            <a:r>
              <a:rPr lang="en-US" sz="2000">
                <a:ea typeface="+mn-lt"/>
                <a:cs typeface="+mn-lt"/>
              </a:rPr>
              <a:t> zawiązanego pod laską konfederacji – (decyzje zapadały większością głosów.) Marszałkiem został Stanisław Małachowski, jeden z przywódców obozu reform. Jesienią 1790 r. przeprowadzono nowe wybory do izby poselskiej, dzięki czemu obóz reform uzyskał przewagę. Od tego momentu sejm obradował w podwójnym składzie gdyż posłowie wybrani w 1788 r. nie opuścili obrad. Sejm ten do historii przeszedł jako Wielki gdyż , po </a:t>
            </a:r>
            <a:r>
              <a:rPr lang="en-US" sz="2000" err="1">
                <a:ea typeface="+mn-lt"/>
                <a:cs typeface="+mn-lt"/>
              </a:rPr>
              <a:t>pierwsze</a:t>
            </a:r>
            <a:r>
              <a:rPr lang="en-US" sz="2000">
                <a:ea typeface="+mn-lt"/>
                <a:cs typeface="+mn-lt"/>
              </a:rPr>
              <a:t> </a:t>
            </a:r>
            <a:r>
              <a:rPr lang="en-US" sz="2000" err="1">
                <a:ea typeface="+mn-lt"/>
                <a:cs typeface="+mn-lt"/>
              </a:rPr>
              <a:t>obradował</a:t>
            </a:r>
            <a:r>
              <a:rPr lang="en-US" sz="2000">
                <a:ea typeface="+mn-lt"/>
                <a:cs typeface="+mn-lt"/>
              </a:rPr>
              <a:t> </a:t>
            </a:r>
            <a:r>
              <a:rPr lang="en-US" sz="2000" err="1">
                <a:ea typeface="+mn-lt"/>
                <a:cs typeface="+mn-lt"/>
              </a:rPr>
              <a:t>ostatecznie</a:t>
            </a:r>
            <a:r>
              <a:rPr lang="en-US" sz="2000">
                <a:ea typeface="+mn-lt"/>
                <a:cs typeface="+mn-lt"/>
              </a:rPr>
              <a:t> w </a:t>
            </a:r>
            <a:r>
              <a:rPr lang="en-US" sz="2000" err="1">
                <a:ea typeface="+mn-lt"/>
                <a:cs typeface="+mn-lt"/>
              </a:rPr>
              <a:t>podwójnym</a:t>
            </a:r>
            <a:r>
              <a:rPr lang="en-US" sz="2000">
                <a:ea typeface="+mn-lt"/>
                <a:cs typeface="+mn-lt"/>
              </a:rPr>
              <a:t> </a:t>
            </a:r>
            <a:r>
              <a:rPr lang="en-US" sz="2000" err="1">
                <a:ea typeface="+mn-lt"/>
                <a:cs typeface="+mn-lt"/>
              </a:rPr>
              <a:t>składzie</a:t>
            </a:r>
            <a:r>
              <a:rPr lang="en-US" sz="2000">
                <a:ea typeface="+mn-lt"/>
                <a:cs typeface="+mn-lt"/>
              </a:rPr>
              <a:t>, po </a:t>
            </a:r>
            <a:r>
              <a:rPr lang="en-US" sz="2000" err="1">
                <a:ea typeface="+mn-lt"/>
                <a:cs typeface="+mn-lt"/>
              </a:rPr>
              <a:t>drugie</a:t>
            </a:r>
            <a:r>
              <a:rPr lang="en-US" sz="2000">
                <a:ea typeface="+mn-lt"/>
                <a:cs typeface="+mn-lt"/>
              </a:rPr>
              <a:t> </a:t>
            </a:r>
            <a:r>
              <a:rPr lang="en-US" sz="2000" err="1">
                <a:ea typeface="+mn-lt"/>
                <a:cs typeface="+mn-lt"/>
              </a:rPr>
              <a:t>uchwalił</a:t>
            </a:r>
            <a:r>
              <a:rPr lang="en-US" sz="2000">
                <a:ea typeface="+mn-lt"/>
                <a:cs typeface="+mn-lt"/>
              </a:rPr>
              <a:t> </a:t>
            </a:r>
            <a:r>
              <a:rPr lang="en-US" sz="2000" err="1">
                <a:ea typeface="+mn-lt"/>
                <a:cs typeface="+mn-lt"/>
              </a:rPr>
              <a:t>przełomowe</a:t>
            </a:r>
            <a:r>
              <a:rPr lang="en-US" sz="2000">
                <a:ea typeface="+mn-lt"/>
                <a:cs typeface="+mn-lt"/>
              </a:rPr>
              <a:t> </a:t>
            </a:r>
            <a:r>
              <a:rPr lang="en-US" sz="2000" err="1">
                <a:ea typeface="+mn-lt"/>
                <a:cs typeface="+mn-lt"/>
              </a:rPr>
              <a:t>dla</a:t>
            </a:r>
            <a:r>
              <a:rPr lang="en-US" sz="2000">
                <a:ea typeface="+mn-lt"/>
                <a:cs typeface="+mn-lt"/>
              </a:rPr>
              <a:t> </a:t>
            </a:r>
            <a:r>
              <a:rPr lang="en-US" sz="2000" err="1">
                <a:ea typeface="+mn-lt"/>
                <a:cs typeface="+mn-lt"/>
              </a:rPr>
              <a:t>historii</a:t>
            </a:r>
            <a:r>
              <a:rPr lang="en-US" sz="2000">
                <a:ea typeface="+mn-lt"/>
                <a:cs typeface="+mn-lt"/>
              </a:rPr>
              <a:t> Polski </a:t>
            </a:r>
            <a:r>
              <a:rPr lang="en-US" sz="2000" err="1">
                <a:ea typeface="+mn-lt"/>
                <a:cs typeface="+mn-lt"/>
              </a:rPr>
              <a:t>reformy</a:t>
            </a:r>
            <a:r>
              <a:rPr lang="en-US" sz="2000">
                <a:ea typeface="+mn-lt"/>
                <a:cs typeface="+mn-lt"/>
              </a:rPr>
              <a:t>.</a:t>
            </a:r>
            <a:endParaRPr lang="en-US" sz="2000"/>
          </a:p>
        </p:txBody>
      </p:sp>
    </p:spTree>
    <p:extLst>
      <p:ext uri="{BB962C8B-B14F-4D97-AF65-F5344CB8AC3E}">
        <p14:creationId xmlns:p14="http://schemas.microsoft.com/office/powerpoint/2010/main" val="91254327"/>
      </p:ext>
    </p:extLst>
  </p:cSld>
  <p:clrMapOvr>
    <a:masterClrMapping/>
  </p:clrMapOvr>
  <mc:AlternateContent xmlns:mc="http://schemas.openxmlformats.org/markup-compatibility/2006" xmlns:p14="http://schemas.microsoft.com/office/powerpoint/2010/main">
    <mc:Choice Requires="p14">
      <p:transition spd="slow" p14:dur="1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25</TotalTime>
  <Words>1970</Words>
  <Application>Microsoft Office PowerPoint</Application>
  <PresentationFormat>Panoramiczny</PresentationFormat>
  <Paragraphs>97</Paragraphs>
  <Slides>21</Slides>
  <Notes>0</Notes>
  <HiddenSlides>0</HiddenSlides>
  <MMClips>1</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Organic</vt:lpstr>
      <vt:lpstr>Konstytucja 3 Maja</vt:lpstr>
      <vt:lpstr>Podstawowe informacje</vt:lpstr>
      <vt:lpstr>Co wprowadziła ?</vt:lpstr>
      <vt:lpstr>Prezentacja programu PowerPoint</vt:lpstr>
      <vt:lpstr>Prezentacja programu PowerPoint</vt:lpstr>
      <vt:lpstr>Stanisław August Poniatowski</vt:lpstr>
      <vt:lpstr>Ignacy Potocki </vt:lpstr>
      <vt:lpstr>Hugo Kołłątaj </vt:lpstr>
      <vt:lpstr>Okoliczności wprowadzenia </vt:lpstr>
      <vt:lpstr>Święto Narodowe 3 Maja</vt:lpstr>
      <vt:lpstr>Jak jest obchodzone?</vt:lpstr>
      <vt:lpstr>Upadek konstytucji</vt:lpstr>
      <vt:lpstr>Ciekawostki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Wiktoria</dc:creator>
  <cp:lastModifiedBy>Klawikowska Wiktoria</cp:lastModifiedBy>
  <cp:revision>1153</cp:revision>
  <dcterms:created xsi:type="dcterms:W3CDTF">2021-04-17T12:55:07Z</dcterms:created>
  <dcterms:modified xsi:type="dcterms:W3CDTF">2021-04-29T08:53:40Z</dcterms:modified>
</cp:coreProperties>
</file>